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68" r:id="rId2"/>
    <p:sldMasterId id="2147483696" r:id="rId3"/>
    <p:sldMasterId id="2147483708" r:id="rId4"/>
    <p:sldMasterId id="2147483744" r:id="rId5"/>
    <p:sldMasterId id="2147483756" r:id="rId6"/>
    <p:sldMasterId id="2147483720" r:id="rId7"/>
    <p:sldMasterId id="2147483732" r:id="rId8"/>
  </p:sldMasterIdLst>
  <p:notesMasterIdLst>
    <p:notesMasterId r:id="rId27"/>
  </p:notesMasterIdLst>
  <p:sldIdLst>
    <p:sldId id="256" r:id="rId9"/>
    <p:sldId id="265" r:id="rId10"/>
    <p:sldId id="264" r:id="rId11"/>
    <p:sldId id="262" r:id="rId12"/>
    <p:sldId id="266" r:id="rId13"/>
    <p:sldId id="267" r:id="rId14"/>
    <p:sldId id="276" r:id="rId15"/>
    <p:sldId id="277" r:id="rId16"/>
    <p:sldId id="278" r:id="rId17"/>
    <p:sldId id="279" r:id="rId18"/>
    <p:sldId id="272" r:id="rId19"/>
    <p:sldId id="280" r:id="rId20"/>
    <p:sldId id="257" r:id="rId21"/>
    <p:sldId id="273" r:id="rId22"/>
    <p:sldId id="274" r:id="rId23"/>
    <p:sldId id="275" r:id="rId24"/>
    <p:sldId id="258" r:id="rId25"/>
    <p:sldId id="25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88"/>
    <p:restoredTop sz="94684"/>
  </p:normalViewPr>
  <p:slideViewPr>
    <p:cSldViewPr snapToGrid="0" snapToObjects="1">
      <p:cViewPr varScale="1">
        <p:scale>
          <a:sx n="106" d="100"/>
          <a:sy n="106" d="100"/>
        </p:scale>
        <p:origin x="10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B4AB7E-C438-A744-9F92-A215F8B0EE57}" type="datetimeFigureOut">
              <a:rPr kumimoji="1" lang="zh-CN" altLang="en-US" smtClean="0"/>
              <a:t>2021/12/23</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0502B9-BA09-E546-BB46-C860FC34EE64}" type="slidenum">
              <a:rPr kumimoji="1" lang="zh-CN" altLang="en-US" smtClean="0"/>
              <a:t>‹#›</a:t>
            </a:fld>
            <a:endParaRPr kumimoji="1" lang="zh-CN" altLang="en-US"/>
          </a:p>
        </p:txBody>
      </p:sp>
    </p:spTree>
    <p:extLst>
      <p:ext uri="{BB962C8B-B14F-4D97-AF65-F5344CB8AC3E}">
        <p14:creationId xmlns:p14="http://schemas.microsoft.com/office/powerpoint/2010/main" val="87655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30502B9-BA09-E546-BB46-C860FC34EE64}" type="slidenum">
              <a:rPr kumimoji="1" lang="zh-CN" altLang="en-US" smtClean="0"/>
              <a:t>2</a:t>
            </a:fld>
            <a:endParaRPr kumimoji="1" lang="zh-CN" altLang="en-US"/>
          </a:p>
        </p:txBody>
      </p:sp>
    </p:spTree>
    <p:extLst>
      <p:ext uri="{BB962C8B-B14F-4D97-AF65-F5344CB8AC3E}">
        <p14:creationId xmlns:p14="http://schemas.microsoft.com/office/powerpoint/2010/main" val="162171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30502B9-BA09-E546-BB46-C860FC34EE64}" type="slidenum">
              <a:rPr kumimoji="1" lang="zh-CN" altLang="en-US" smtClean="0"/>
              <a:t>9</a:t>
            </a:fld>
            <a:endParaRPr kumimoji="1" lang="zh-CN" altLang="en-US"/>
          </a:p>
        </p:txBody>
      </p:sp>
    </p:spTree>
    <p:extLst>
      <p:ext uri="{BB962C8B-B14F-4D97-AF65-F5344CB8AC3E}">
        <p14:creationId xmlns:p14="http://schemas.microsoft.com/office/powerpoint/2010/main" val="354972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30502B9-BA09-E546-BB46-C860FC34EE64}" type="slidenum">
              <a:rPr kumimoji="1" lang="zh-CN" altLang="en-US" smtClean="0"/>
              <a:t>11</a:t>
            </a:fld>
            <a:endParaRPr kumimoji="1" lang="zh-CN" altLang="en-US"/>
          </a:p>
        </p:txBody>
      </p:sp>
    </p:spTree>
    <p:extLst>
      <p:ext uri="{BB962C8B-B14F-4D97-AF65-F5344CB8AC3E}">
        <p14:creationId xmlns:p14="http://schemas.microsoft.com/office/powerpoint/2010/main" val="117908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30502B9-BA09-E546-BB46-C860FC34EE64}" type="slidenum">
              <a:rPr kumimoji="1" lang="zh-CN" altLang="en-US" smtClean="0"/>
              <a:t>14</a:t>
            </a:fld>
            <a:endParaRPr kumimoji="1" lang="zh-CN" altLang="en-US"/>
          </a:p>
        </p:txBody>
      </p:sp>
    </p:spTree>
    <p:extLst>
      <p:ext uri="{BB962C8B-B14F-4D97-AF65-F5344CB8AC3E}">
        <p14:creationId xmlns:p14="http://schemas.microsoft.com/office/powerpoint/2010/main" val="81169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30502B9-BA09-E546-BB46-C860FC34EE64}" type="slidenum">
              <a:rPr kumimoji="1" lang="zh-CN" altLang="en-US" smtClean="0"/>
              <a:t>16</a:t>
            </a:fld>
            <a:endParaRPr kumimoji="1" lang="zh-CN" altLang="en-US"/>
          </a:p>
        </p:txBody>
      </p:sp>
    </p:spTree>
    <p:extLst>
      <p:ext uri="{BB962C8B-B14F-4D97-AF65-F5344CB8AC3E}">
        <p14:creationId xmlns:p14="http://schemas.microsoft.com/office/powerpoint/2010/main" val="42797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565137C-1392-F743-993D-6FEFBE983D4F}"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154407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65137C-1392-F743-993D-6FEFBE983D4F}"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994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65137C-1392-F743-993D-6FEFBE983D4F}"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478622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E88466-4C12-ED49-B45B-7FFEE2A69D2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275203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E88466-4C12-ED49-B45B-7FFEE2A69D2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553194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E88466-4C12-ED49-B45B-7FFEE2A69D2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1641818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E88466-4C12-ED49-B45B-7FFEE2A69D2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1157504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E88466-4C12-ED49-B45B-7FFEE2A69D28}"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2472376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E88466-4C12-ED49-B45B-7FFEE2A69D28}"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3099136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88466-4C12-ED49-B45B-7FFEE2A69D28}"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837788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E88466-4C12-ED49-B45B-7FFEE2A69D2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3405073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65137C-1392-F743-993D-6FEFBE983D4F}"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3148248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E88466-4C12-ED49-B45B-7FFEE2A69D2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422640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E88466-4C12-ED49-B45B-7FFEE2A69D2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522584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E88466-4C12-ED49-B45B-7FFEE2A69D2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A4B24-594C-E845-8B44-BEF0366DFD1A}" type="slidenum">
              <a:rPr lang="en-US" smtClean="0"/>
              <a:t>‹#›</a:t>
            </a:fld>
            <a:endParaRPr lang="en-US"/>
          </a:p>
        </p:txBody>
      </p:sp>
    </p:spTree>
    <p:extLst>
      <p:ext uri="{BB962C8B-B14F-4D97-AF65-F5344CB8AC3E}">
        <p14:creationId xmlns:p14="http://schemas.microsoft.com/office/powerpoint/2010/main" val="1156616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9A3FB0-BD1B-8D46-98CD-9C70CB1919E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38288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9A3FB0-BD1B-8D46-98CD-9C70CB1919E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3711319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9A3FB0-BD1B-8D46-98CD-9C70CB1919E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1948332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9A3FB0-BD1B-8D46-98CD-9C70CB1919E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1348852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9A3FB0-BD1B-8D46-98CD-9C70CB1919ED}"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4245101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9A3FB0-BD1B-8D46-98CD-9C70CB1919ED}"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1653904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A3FB0-BD1B-8D46-98CD-9C70CB1919ED}"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225908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65137C-1392-F743-993D-6FEFBE983D4F}"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40856494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9A3FB0-BD1B-8D46-98CD-9C70CB1919E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2068679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9A3FB0-BD1B-8D46-98CD-9C70CB1919E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3698496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9A3FB0-BD1B-8D46-98CD-9C70CB1919E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661224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9A3FB0-BD1B-8D46-98CD-9C70CB1919E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EFA3AB-7864-724C-B5CF-A85AAEDE42E9}" type="slidenum">
              <a:rPr lang="en-US" smtClean="0"/>
              <a:t>‹#›</a:t>
            </a:fld>
            <a:endParaRPr lang="en-US"/>
          </a:p>
        </p:txBody>
      </p:sp>
    </p:spTree>
    <p:extLst>
      <p:ext uri="{BB962C8B-B14F-4D97-AF65-F5344CB8AC3E}">
        <p14:creationId xmlns:p14="http://schemas.microsoft.com/office/powerpoint/2010/main" val="3813784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FF9AAF-06DB-434F-9ACC-62408FA5DF3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402630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F9AAF-06DB-434F-9ACC-62408FA5DF3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839276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F9AAF-06DB-434F-9ACC-62408FA5DF3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3944365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FF9AAF-06DB-434F-9ACC-62408FA5DF3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34248700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FF9AAF-06DB-434F-9ACC-62408FA5DF38}"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3618680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FF9AAF-06DB-434F-9ACC-62408FA5DF38}"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3137884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65137C-1392-F743-993D-6FEFBE983D4F}"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13043056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F9AAF-06DB-434F-9ACC-62408FA5DF38}"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3986691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FF9AAF-06DB-434F-9ACC-62408FA5DF3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726064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FF9AAF-06DB-434F-9ACC-62408FA5DF3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8003512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F9AAF-06DB-434F-9ACC-62408FA5DF3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9817739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FF9AAF-06DB-434F-9ACC-62408FA5DF3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CDE28-94EE-C540-B462-7829EBD26BE9}" type="slidenum">
              <a:rPr lang="en-US" smtClean="0"/>
              <a:t>‹#›</a:t>
            </a:fld>
            <a:endParaRPr lang="en-US"/>
          </a:p>
        </p:txBody>
      </p:sp>
    </p:spTree>
    <p:extLst>
      <p:ext uri="{BB962C8B-B14F-4D97-AF65-F5344CB8AC3E}">
        <p14:creationId xmlns:p14="http://schemas.microsoft.com/office/powerpoint/2010/main" val="14192410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D81A5D-6AF9-0B46-87E9-C9DF08CF3D74}"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3692719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D81A5D-6AF9-0B46-87E9-C9DF08CF3D74}"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1918042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D81A5D-6AF9-0B46-87E9-C9DF08CF3D74}"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14323075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D81A5D-6AF9-0B46-87E9-C9DF08CF3D74}"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26237474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D81A5D-6AF9-0B46-87E9-C9DF08CF3D74}"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221295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65137C-1392-F743-993D-6FEFBE983D4F}"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1599429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D81A5D-6AF9-0B46-87E9-C9DF08CF3D74}"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18307151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81A5D-6AF9-0B46-87E9-C9DF08CF3D74}"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2891736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81A5D-6AF9-0B46-87E9-C9DF08CF3D74}"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30798687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81A5D-6AF9-0B46-87E9-C9DF08CF3D74}"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3801591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D81A5D-6AF9-0B46-87E9-C9DF08CF3D74}"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8581748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D81A5D-6AF9-0B46-87E9-C9DF08CF3D74}"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85305-2FA8-D348-AC86-8938684BFD0C}" type="slidenum">
              <a:rPr lang="en-US" smtClean="0"/>
              <a:t>‹#›</a:t>
            </a:fld>
            <a:endParaRPr lang="en-US"/>
          </a:p>
        </p:txBody>
      </p:sp>
    </p:spTree>
    <p:extLst>
      <p:ext uri="{BB962C8B-B14F-4D97-AF65-F5344CB8AC3E}">
        <p14:creationId xmlns:p14="http://schemas.microsoft.com/office/powerpoint/2010/main" val="36214405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F428629-0903-2840-BC0D-85DAD5AAFC5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23788282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428629-0903-2840-BC0D-85DAD5AAFC5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1247091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428629-0903-2840-BC0D-85DAD5AAFC5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16817978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428629-0903-2840-BC0D-85DAD5AAFC5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209772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65137C-1392-F743-993D-6FEFBE983D4F}"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263809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428629-0903-2840-BC0D-85DAD5AAFC58}"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751823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428629-0903-2840-BC0D-85DAD5AAFC58}"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1622750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428629-0903-2840-BC0D-85DAD5AAFC58}"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3423725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28629-0903-2840-BC0D-85DAD5AAFC5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36797681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28629-0903-2840-BC0D-85DAD5AAFC58}"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1696877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428629-0903-2840-BC0D-85DAD5AAFC5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525068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428629-0903-2840-BC0D-85DAD5AAFC58}"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5A5B36-DC45-FF46-ACC2-2AD24D7D35AC}" type="slidenum">
              <a:rPr lang="en-US" smtClean="0"/>
              <a:t>‹#›</a:t>
            </a:fld>
            <a:endParaRPr lang="en-US"/>
          </a:p>
        </p:txBody>
      </p:sp>
    </p:spTree>
    <p:extLst>
      <p:ext uri="{BB962C8B-B14F-4D97-AF65-F5344CB8AC3E}">
        <p14:creationId xmlns:p14="http://schemas.microsoft.com/office/powerpoint/2010/main" val="12678207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A566EA-2B20-1544-B21E-DF211ED576F3}"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30775837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66EA-2B20-1544-B21E-DF211ED576F3}"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300727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A566EA-2B20-1544-B21E-DF211ED576F3}"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409525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65137C-1392-F743-993D-6FEFBE983D4F}"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28442919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A566EA-2B20-1544-B21E-DF211ED576F3}"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0982286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566EA-2B20-1544-B21E-DF211ED576F3}"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7739685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566EA-2B20-1544-B21E-DF211ED576F3}"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37053939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566EA-2B20-1544-B21E-DF211ED576F3}"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5922155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A566EA-2B20-1544-B21E-DF211ED576F3}"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30748099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A566EA-2B20-1544-B21E-DF211ED576F3}"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1846049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66EA-2B20-1544-B21E-DF211ED576F3}"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954029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A566EA-2B20-1544-B21E-DF211ED576F3}"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BF48E-2F74-724D-923D-2AA94CB85C15}" type="slidenum">
              <a:rPr lang="en-US" smtClean="0"/>
              <a:t>‹#›</a:t>
            </a:fld>
            <a:endParaRPr lang="en-US"/>
          </a:p>
        </p:txBody>
      </p:sp>
    </p:spTree>
    <p:extLst>
      <p:ext uri="{BB962C8B-B14F-4D97-AF65-F5344CB8AC3E}">
        <p14:creationId xmlns:p14="http://schemas.microsoft.com/office/powerpoint/2010/main" val="21939818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C473C2C-C4A8-AD4D-90A4-8BAE622982B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31747373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473C2C-C4A8-AD4D-90A4-8BAE622982B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209639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65137C-1392-F743-993D-6FEFBE983D4F}"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2532597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73C2C-C4A8-AD4D-90A4-8BAE622982B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7714584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473C2C-C4A8-AD4D-90A4-8BAE622982B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6364518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73C2C-C4A8-AD4D-90A4-8BAE622982BD}" type="datetimeFigureOut">
              <a:rPr lang="en-US" smtClean="0"/>
              <a:t>12/23/21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12903858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473C2C-C4A8-AD4D-90A4-8BAE622982BD}" type="datetimeFigureOut">
              <a:rPr lang="en-US" smtClean="0"/>
              <a:t>12/23/21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8456625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73C2C-C4A8-AD4D-90A4-8BAE622982BD}" type="datetimeFigureOut">
              <a:rPr lang="en-US" smtClean="0"/>
              <a:t>12/23/21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24018059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473C2C-C4A8-AD4D-90A4-8BAE622982B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27343545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473C2C-C4A8-AD4D-90A4-8BAE622982BD}"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15321339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473C2C-C4A8-AD4D-90A4-8BAE622982B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13450572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473C2C-C4A8-AD4D-90A4-8BAE622982BD}" type="datetimeFigureOut">
              <a:rPr lang="en-US" smtClean="0"/>
              <a:t>12/23/21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4B18A-C5C4-EC46-A640-7F8509B54614}" type="slidenum">
              <a:rPr lang="en-US" smtClean="0"/>
              <a:t>‹#›</a:t>
            </a:fld>
            <a:endParaRPr lang="en-US"/>
          </a:p>
        </p:txBody>
      </p:sp>
    </p:spTree>
    <p:extLst>
      <p:ext uri="{BB962C8B-B14F-4D97-AF65-F5344CB8AC3E}">
        <p14:creationId xmlns:p14="http://schemas.microsoft.com/office/powerpoint/2010/main" val="3741541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65137C-1392-F743-993D-6FEFBE983D4F}" type="datetimeFigureOut">
              <a:rPr lang="en-US" smtClean="0"/>
              <a:t>12/23/21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E2E48-F99A-584C-AC36-C54213F35EFC}" type="slidenum">
              <a:rPr lang="en-US" smtClean="0"/>
              <a:t>‹#›</a:t>
            </a:fld>
            <a:endParaRPr lang="en-US"/>
          </a:p>
        </p:txBody>
      </p:sp>
    </p:spTree>
    <p:extLst>
      <p:ext uri="{BB962C8B-B14F-4D97-AF65-F5344CB8AC3E}">
        <p14:creationId xmlns:p14="http://schemas.microsoft.com/office/powerpoint/2010/main" val="392522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7.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7.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5137C-1392-F743-993D-6FEFBE983D4F}"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E2E48-F99A-584C-AC36-C54213F35EFC}" type="slidenum">
              <a:rPr lang="en-US" smtClean="0"/>
              <a:t>‹#›</a:t>
            </a:fld>
            <a:endParaRPr lang="en-US"/>
          </a:p>
        </p:txBody>
      </p:sp>
      <p:pic>
        <p:nvPicPr>
          <p:cNvPr id="10" name="Picture 9" descr="CE_EC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1" y="274638"/>
            <a:ext cx="2690378" cy="348056"/>
          </a:xfrm>
          <a:prstGeom prst="rect">
            <a:avLst/>
          </a:prstGeom>
        </p:spPr>
      </p:pic>
      <p:pic>
        <p:nvPicPr>
          <p:cNvPr id="11" name="Picture 10" descr="CULogo-red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99286" y="257569"/>
            <a:ext cx="387514" cy="387514"/>
          </a:xfrm>
          <a:prstGeom prst="rect">
            <a:avLst/>
          </a:prstGeom>
        </p:spPr>
      </p:pic>
    </p:spTree>
    <p:extLst>
      <p:ext uri="{BB962C8B-B14F-4D97-AF65-F5344CB8AC3E}">
        <p14:creationId xmlns:p14="http://schemas.microsoft.com/office/powerpoint/2010/main" val="426571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88466-4C12-ED49-B45B-7FFEE2A69D28}"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A4B24-594C-E845-8B44-BEF0366DFD1A}" type="slidenum">
              <a:rPr lang="en-US" smtClean="0"/>
              <a:t>‹#›</a:t>
            </a:fld>
            <a:endParaRPr lang="en-US"/>
          </a:p>
        </p:txBody>
      </p:sp>
      <p:pic>
        <p:nvPicPr>
          <p:cNvPr id="7" name="Picture 6" descr="CE_EC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1" y="6373419"/>
            <a:ext cx="2690378" cy="348056"/>
          </a:xfrm>
          <a:prstGeom prst="rect">
            <a:avLst/>
          </a:prstGeom>
        </p:spPr>
      </p:pic>
      <p:pic>
        <p:nvPicPr>
          <p:cNvPr id="8" name="Picture 7" descr="CULogo-red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99286" y="6356350"/>
            <a:ext cx="387514" cy="387514"/>
          </a:xfrm>
          <a:prstGeom prst="rect">
            <a:avLst/>
          </a:prstGeom>
        </p:spPr>
      </p:pic>
    </p:spTree>
    <p:extLst>
      <p:ext uri="{BB962C8B-B14F-4D97-AF65-F5344CB8AC3E}">
        <p14:creationId xmlns:p14="http://schemas.microsoft.com/office/powerpoint/2010/main" val="346040688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9A3FB0-BD1B-8D46-98CD-9C70CB1919ED}"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EFA3AB-7864-724C-B5CF-A85AAEDE42E9}" type="slidenum">
              <a:rPr lang="en-US" smtClean="0"/>
              <a:t>‹#›</a:t>
            </a:fld>
            <a:endParaRPr lang="en-US"/>
          </a:p>
        </p:txBody>
      </p:sp>
      <p:sp>
        <p:nvSpPr>
          <p:cNvPr id="7" name="Rectangle 6"/>
          <p:cNvSpPr/>
          <p:nvPr userDrawn="1"/>
        </p:nvSpPr>
        <p:spPr>
          <a:xfrm>
            <a:off x="0" y="0"/>
            <a:ext cx="9144000" cy="716116"/>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ULogo-white120px.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30588" y="196866"/>
            <a:ext cx="356212" cy="356212"/>
          </a:xfrm>
          <a:prstGeom prst="rect">
            <a:avLst/>
          </a:prstGeom>
        </p:spPr>
      </p:pic>
      <p:pic>
        <p:nvPicPr>
          <p:cNvPr id="10" name="Picture 9" descr="CE-ECE-white-black-412x55-no-backgroun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7200" y="202043"/>
            <a:ext cx="2590800" cy="345859"/>
          </a:xfrm>
          <a:prstGeom prst="rect">
            <a:avLst/>
          </a:prstGeom>
        </p:spPr>
      </p:pic>
    </p:spTree>
    <p:extLst>
      <p:ext uri="{BB962C8B-B14F-4D97-AF65-F5344CB8AC3E}">
        <p14:creationId xmlns:p14="http://schemas.microsoft.com/office/powerpoint/2010/main" val="39060029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F9AAF-06DB-434F-9ACC-62408FA5DF38}"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CDE28-94EE-C540-B462-7829EBD26BE9}" type="slidenum">
              <a:rPr lang="en-US" smtClean="0"/>
              <a:t>‹#›</a:t>
            </a:fld>
            <a:endParaRPr lang="en-US"/>
          </a:p>
        </p:txBody>
      </p:sp>
      <p:sp>
        <p:nvSpPr>
          <p:cNvPr id="7" name="Rectangle 6"/>
          <p:cNvSpPr/>
          <p:nvPr userDrawn="1"/>
        </p:nvSpPr>
        <p:spPr>
          <a:xfrm>
            <a:off x="0" y="6144841"/>
            <a:ext cx="9144000" cy="716116"/>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ULogo-white120px.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30588" y="6352060"/>
            <a:ext cx="356212" cy="356212"/>
          </a:xfrm>
          <a:prstGeom prst="rect">
            <a:avLst/>
          </a:prstGeom>
        </p:spPr>
      </p:pic>
      <p:pic>
        <p:nvPicPr>
          <p:cNvPr id="9" name="Picture 8" descr="CE-ECE-white-black-412x55-no-backgroun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7200" y="6357237"/>
            <a:ext cx="2590800" cy="345859"/>
          </a:xfrm>
          <a:prstGeom prst="rect">
            <a:avLst/>
          </a:prstGeom>
        </p:spPr>
      </p:pic>
    </p:spTree>
    <p:extLst>
      <p:ext uri="{BB962C8B-B14F-4D97-AF65-F5344CB8AC3E}">
        <p14:creationId xmlns:p14="http://schemas.microsoft.com/office/powerpoint/2010/main" val="216190178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81A5D-6AF9-0B46-87E9-C9DF08CF3D74}"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85305-2FA8-D348-AC86-8938684BFD0C}" type="slidenum">
              <a:rPr lang="en-US" smtClean="0"/>
              <a:t>‹#›</a:t>
            </a:fld>
            <a:endParaRPr lang="en-US"/>
          </a:p>
        </p:txBody>
      </p:sp>
      <p:pic>
        <p:nvPicPr>
          <p:cNvPr id="10" name="Picture 9" descr="CornellECE-red-black-412x65-no-background.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38524" y="6409501"/>
            <a:ext cx="1649676" cy="260264"/>
          </a:xfrm>
          <a:prstGeom prst="rect">
            <a:avLst/>
          </a:prstGeom>
        </p:spPr>
      </p:pic>
      <p:pic>
        <p:nvPicPr>
          <p:cNvPr id="11" name="Picture 10" descr="CULogo-red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4437" y="6339114"/>
            <a:ext cx="401039" cy="401039"/>
          </a:xfrm>
          <a:prstGeom prst="rect">
            <a:avLst/>
          </a:prstGeom>
        </p:spPr>
      </p:pic>
    </p:spTree>
    <p:extLst>
      <p:ext uri="{BB962C8B-B14F-4D97-AF65-F5344CB8AC3E}">
        <p14:creationId xmlns:p14="http://schemas.microsoft.com/office/powerpoint/2010/main" val="282036639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28629-0903-2840-BC0D-85DAD5AAFC58}"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5A5B36-DC45-FF46-ACC2-2AD24D7D35AC}" type="slidenum">
              <a:rPr lang="en-US" smtClean="0"/>
              <a:t>‹#›</a:t>
            </a:fld>
            <a:endParaRPr lang="en-US"/>
          </a:p>
        </p:txBody>
      </p:sp>
      <p:pic>
        <p:nvPicPr>
          <p:cNvPr id="7" name="Picture 6" descr="CornellECE-red-black-412x65-no-background.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38524" y="274638"/>
            <a:ext cx="1649676" cy="260264"/>
          </a:xfrm>
          <a:prstGeom prst="rect">
            <a:avLst/>
          </a:prstGeom>
        </p:spPr>
      </p:pic>
      <p:pic>
        <p:nvPicPr>
          <p:cNvPr id="8" name="Picture 7" descr="CULogo-red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85761" y="204251"/>
            <a:ext cx="401039" cy="401039"/>
          </a:xfrm>
          <a:prstGeom prst="rect">
            <a:avLst/>
          </a:prstGeom>
        </p:spPr>
      </p:pic>
    </p:spTree>
    <p:extLst>
      <p:ext uri="{BB962C8B-B14F-4D97-AF65-F5344CB8AC3E}">
        <p14:creationId xmlns:p14="http://schemas.microsoft.com/office/powerpoint/2010/main" val="74258626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566EA-2B20-1544-B21E-DF211ED576F3}"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BF48E-2F74-724D-923D-2AA94CB85C15}" type="slidenum">
              <a:rPr lang="en-US" smtClean="0"/>
              <a:t>‹#›</a:t>
            </a:fld>
            <a:endParaRPr lang="en-US"/>
          </a:p>
        </p:txBody>
      </p:sp>
      <p:sp>
        <p:nvSpPr>
          <p:cNvPr id="9" name="Rectangle 8"/>
          <p:cNvSpPr/>
          <p:nvPr userDrawn="1"/>
        </p:nvSpPr>
        <p:spPr>
          <a:xfrm>
            <a:off x="0" y="0"/>
            <a:ext cx="9144000" cy="716116"/>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ornell ECE vector.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230651"/>
            <a:ext cx="1786849" cy="264531"/>
          </a:xfrm>
          <a:prstGeom prst="rect">
            <a:avLst/>
          </a:prstGeom>
        </p:spPr>
      </p:pic>
      <p:pic>
        <p:nvPicPr>
          <p:cNvPr id="7" name="Picture 6" descr="CULogo-white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30588" y="184810"/>
            <a:ext cx="356212" cy="356212"/>
          </a:xfrm>
          <a:prstGeom prst="rect">
            <a:avLst/>
          </a:prstGeom>
        </p:spPr>
      </p:pic>
    </p:spTree>
    <p:extLst>
      <p:ext uri="{BB962C8B-B14F-4D97-AF65-F5344CB8AC3E}">
        <p14:creationId xmlns:p14="http://schemas.microsoft.com/office/powerpoint/2010/main" val="339720826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73C2C-C4A8-AD4D-90A4-8BAE622982BD}" type="datetimeFigureOut">
              <a:rPr lang="en-US" smtClean="0"/>
              <a:t>12/23/21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4B18A-C5C4-EC46-A640-7F8509B54614}" type="slidenum">
              <a:rPr lang="en-US" smtClean="0"/>
              <a:t>‹#›</a:t>
            </a:fld>
            <a:endParaRPr lang="en-US"/>
          </a:p>
        </p:txBody>
      </p:sp>
      <p:sp>
        <p:nvSpPr>
          <p:cNvPr id="7" name="Rectangle 6"/>
          <p:cNvSpPr/>
          <p:nvPr userDrawn="1"/>
        </p:nvSpPr>
        <p:spPr>
          <a:xfrm>
            <a:off x="0" y="6151432"/>
            <a:ext cx="9153549" cy="716116"/>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ornell ECE vector.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6402191"/>
            <a:ext cx="1786849" cy="264531"/>
          </a:xfrm>
          <a:prstGeom prst="rect">
            <a:avLst/>
          </a:prstGeom>
        </p:spPr>
      </p:pic>
      <p:pic>
        <p:nvPicPr>
          <p:cNvPr id="9" name="Picture 8" descr="CULogo-white120px.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89655" y="6356350"/>
            <a:ext cx="356212" cy="356212"/>
          </a:xfrm>
          <a:prstGeom prst="rect">
            <a:avLst/>
          </a:prstGeom>
        </p:spPr>
      </p:pic>
    </p:spTree>
    <p:extLst>
      <p:ext uri="{BB962C8B-B14F-4D97-AF65-F5344CB8AC3E}">
        <p14:creationId xmlns:p14="http://schemas.microsoft.com/office/powerpoint/2010/main" val="7591611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7"/>
            <a:ext cx="7772400" cy="1470025"/>
          </a:xfrm>
        </p:spPr>
        <p:txBody>
          <a:bodyPr>
            <a:normAutofit fontScale="90000"/>
          </a:bodyPr>
          <a:lstStyle/>
          <a:p>
            <a:r>
              <a:rPr lang="en-US" dirty="0"/>
              <a:t>MAE 5810:</a:t>
            </a:r>
            <a:br>
              <a:rPr lang="en-US" dirty="0"/>
            </a:br>
            <a:r>
              <a:rPr lang="en-US" dirty="0"/>
              <a:t>Robot perception</a:t>
            </a:r>
            <a:br>
              <a:rPr lang="en-US" dirty="0"/>
            </a:br>
            <a:r>
              <a:rPr lang="en-US" altLang="zh-CN" dirty="0"/>
              <a:t>Final Project</a:t>
            </a:r>
            <a:br>
              <a:rPr lang="en-US" altLang="zh-CN" dirty="0"/>
            </a:br>
            <a:endParaRPr lang="en-US" dirty="0"/>
          </a:p>
        </p:txBody>
      </p:sp>
      <p:sp>
        <p:nvSpPr>
          <p:cNvPr id="3" name="Subtitle 2"/>
          <p:cNvSpPr>
            <a:spLocks noGrp="1"/>
          </p:cNvSpPr>
          <p:nvPr>
            <p:ph type="subTitle" idx="1"/>
          </p:nvPr>
        </p:nvSpPr>
        <p:spPr>
          <a:xfrm>
            <a:off x="1371600" y="5105400"/>
            <a:ext cx="6400800" cy="1752600"/>
          </a:xfrm>
        </p:spPr>
        <p:txBody>
          <a:bodyPr/>
          <a:lstStyle/>
          <a:p>
            <a:r>
              <a:rPr lang="en-US" dirty="0"/>
              <a:t>Haiyang Yu</a:t>
            </a:r>
          </a:p>
          <a:p>
            <a:r>
              <a:rPr lang="en-US" sz="2000" dirty="0"/>
              <a:t>hy397@cornell.edu</a:t>
            </a:r>
          </a:p>
        </p:txBody>
      </p:sp>
    </p:spTree>
    <p:extLst>
      <p:ext uri="{BB962C8B-B14F-4D97-AF65-F5344CB8AC3E}">
        <p14:creationId xmlns:p14="http://schemas.microsoft.com/office/powerpoint/2010/main" val="148434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11" name="文本框 10">
            <a:extLst>
              <a:ext uri="{FF2B5EF4-FFF2-40B4-BE49-F238E27FC236}">
                <a16:creationId xmlns:a16="http://schemas.microsoft.com/office/drawing/2014/main" id="{BBAFA686-CF90-0044-A985-890BA16DCA3B}"/>
              </a:ext>
            </a:extLst>
          </p:cNvPr>
          <p:cNvSpPr txBox="1"/>
          <p:nvPr/>
        </p:nvSpPr>
        <p:spPr>
          <a:xfrm>
            <a:off x="2975428" y="5756831"/>
            <a:ext cx="5711372" cy="369332"/>
          </a:xfrm>
          <a:prstGeom prst="rect">
            <a:avLst/>
          </a:prstGeom>
          <a:noFill/>
        </p:spPr>
        <p:txBody>
          <a:bodyPr wrap="none" rtlCol="0">
            <a:spAutoFit/>
          </a:bodyPr>
          <a:lstStyle/>
          <a:p>
            <a:r>
              <a:rPr kumimoji="1" lang="en-US" altLang="zh-CN" dirty="0"/>
              <a:t>Figure 8: angular velocity of pan and tilt angle in scenario 2</a:t>
            </a:r>
            <a:endParaRPr kumimoji="1" lang="zh-CN" altLang="en-US" dirty="0"/>
          </a:p>
        </p:txBody>
      </p:sp>
      <p:pic>
        <p:nvPicPr>
          <p:cNvPr id="5" name="图片 4">
            <a:extLst>
              <a:ext uri="{FF2B5EF4-FFF2-40B4-BE49-F238E27FC236}">
                <a16:creationId xmlns:a16="http://schemas.microsoft.com/office/drawing/2014/main" id="{B31DB581-FAB9-7844-BBE3-FFFDD81DA5F8}"/>
              </a:ext>
            </a:extLst>
          </p:cNvPr>
          <p:cNvPicPr>
            <a:picLocks noChangeAspect="1"/>
          </p:cNvPicPr>
          <p:nvPr/>
        </p:nvPicPr>
        <p:blipFill>
          <a:blip r:embed="rId2"/>
          <a:srcRect/>
          <a:stretch/>
        </p:blipFill>
        <p:spPr>
          <a:xfrm>
            <a:off x="3465511" y="2426181"/>
            <a:ext cx="4634946" cy="3274690"/>
          </a:xfrm>
          <a:prstGeom prst="rect">
            <a:avLst/>
          </a:prstGeom>
        </p:spPr>
      </p:pic>
      <p:sp>
        <p:nvSpPr>
          <p:cNvPr id="9" name="内容占位符 3">
            <a:extLst>
              <a:ext uri="{FF2B5EF4-FFF2-40B4-BE49-F238E27FC236}">
                <a16:creationId xmlns:a16="http://schemas.microsoft.com/office/drawing/2014/main" id="{88D888ED-BCFD-764B-8204-2ED5DE0B4704}"/>
              </a:ext>
            </a:extLst>
          </p:cNvPr>
          <p:cNvSpPr>
            <a:spLocks noGrp="1"/>
          </p:cNvSpPr>
          <p:nvPr>
            <p:ph idx="1"/>
          </p:nvPr>
        </p:nvSpPr>
        <p:spPr>
          <a:xfrm>
            <a:off x="457200" y="1600201"/>
            <a:ext cx="8229600" cy="505326"/>
          </a:xfrm>
        </p:spPr>
        <p:txBody>
          <a:bodyPr>
            <a:normAutofit/>
          </a:bodyPr>
          <a:lstStyle/>
          <a:p>
            <a:r>
              <a:rPr lang="en-US" altLang="zh-CN" sz="2400" dirty="0"/>
              <a:t>Results</a:t>
            </a:r>
            <a:r>
              <a:rPr lang="zh-CN" altLang="en-US" sz="2400" dirty="0"/>
              <a:t> </a:t>
            </a:r>
            <a:r>
              <a:rPr lang="en-US" altLang="zh-CN" sz="2400" dirty="0"/>
              <a:t>of</a:t>
            </a:r>
            <a:r>
              <a:rPr lang="zh-CN" altLang="en-US" sz="2400" dirty="0"/>
              <a:t> </a:t>
            </a:r>
            <a:r>
              <a:rPr lang="en-US" altLang="zh-CN" sz="2400" dirty="0"/>
              <a:t>scenario 2:</a:t>
            </a:r>
            <a:endParaRPr lang="zh-CN" altLang="en-US" sz="2400" dirty="0"/>
          </a:p>
        </p:txBody>
      </p:sp>
      <p:sp>
        <p:nvSpPr>
          <p:cNvPr id="6" name="文本框 5">
            <a:extLst>
              <a:ext uri="{FF2B5EF4-FFF2-40B4-BE49-F238E27FC236}">
                <a16:creationId xmlns:a16="http://schemas.microsoft.com/office/drawing/2014/main" id="{25862EF4-EBEF-5A4B-9BCF-8ADF14992344}"/>
              </a:ext>
            </a:extLst>
          </p:cNvPr>
          <p:cNvSpPr txBox="1"/>
          <p:nvPr/>
        </p:nvSpPr>
        <p:spPr>
          <a:xfrm>
            <a:off x="809744" y="2385853"/>
            <a:ext cx="2165684" cy="1754326"/>
          </a:xfrm>
          <a:prstGeom prst="rect">
            <a:avLst/>
          </a:prstGeom>
          <a:noFill/>
        </p:spPr>
        <p:txBody>
          <a:bodyPr wrap="square" rtlCol="0">
            <a:spAutoFit/>
          </a:bodyPr>
          <a:lstStyle/>
          <a:p>
            <a:pPr algn="just"/>
            <a:r>
              <a:rPr kumimoji="1" lang="en" altLang="zh-CN" dirty="0"/>
              <a:t>The angular speed of pan and tilt angle in scenario 2 is shown in figure 8 (in rad/s). It is within the constrain. </a:t>
            </a:r>
            <a:endParaRPr kumimoji="1" lang="zh-CN" altLang="en-US" dirty="0"/>
          </a:p>
        </p:txBody>
      </p:sp>
    </p:spTree>
    <p:extLst>
      <p:ext uri="{BB962C8B-B14F-4D97-AF65-F5344CB8AC3E}">
        <p14:creationId xmlns:p14="http://schemas.microsoft.com/office/powerpoint/2010/main" val="399310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15BE3CD-DA64-AB44-BF94-8AC18C115778}"/>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Kalman filter</a:t>
            </a:r>
            <a:br>
              <a:rPr kumimoji="1" lang="en-US" altLang="zh-CN" sz="2800" b="1" dirty="0"/>
            </a:br>
            <a:endParaRPr kumimoji="1" lang="zh-CN" altLang="en-US" sz="1200" b="1" dirty="0"/>
          </a:p>
        </p:txBody>
      </p:sp>
      <p:pic>
        <p:nvPicPr>
          <p:cNvPr id="5" name="图片 4">
            <a:extLst>
              <a:ext uri="{FF2B5EF4-FFF2-40B4-BE49-F238E27FC236}">
                <a16:creationId xmlns:a16="http://schemas.microsoft.com/office/drawing/2014/main" id="{3D9B7BE8-78CF-3842-B27F-C6C0556F7D4E}"/>
              </a:ext>
            </a:extLst>
          </p:cNvPr>
          <p:cNvPicPr>
            <a:picLocks noChangeAspect="1"/>
          </p:cNvPicPr>
          <p:nvPr/>
        </p:nvPicPr>
        <p:blipFill>
          <a:blip r:embed="rId3"/>
          <a:stretch>
            <a:fillRect/>
          </a:stretch>
        </p:blipFill>
        <p:spPr>
          <a:xfrm>
            <a:off x="978933" y="2731169"/>
            <a:ext cx="7450675" cy="3958389"/>
          </a:xfrm>
          <a:prstGeom prst="rect">
            <a:avLst/>
          </a:prstGeom>
        </p:spPr>
      </p:pic>
      <p:sp>
        <p:nvSpPr>
          <p:cNvPr id="2" name="文本框 1">
            <a:extLst>
              <a:ext uri="{FF2B5EF4-FFF2-40B4-BE49-F238E27FC236}">
                <a16:creationId xmlns:a16="http://schemas.microsoft.com/office/drawing/2014/main" id="{A4420CF1-A6AB-C042-829F-9B8EC753A3EC}"/>
              </a:ext>
            </a:extLst>
          </p:cNvPr>
          <p:cNvSpPr txBox="1"/>
          <p:nvPr/>
        </p:nvSpPr>
        <p:spPr>
          <a:xfrm>
            <a:off x="978932" y="1253841"/>
            <a:ext cx="7450675" cy="1477328"/>
          </a:xfrm>
          <a:prstGeom prst="rect">
            <a:avLst/>
          </a:prstGeom>
          <a:noFill/>
        </p:spPr>
        <p:txBody>
          <a:bodyPr wrap="square" rtlCol="0">
            <a:spAutoFit/>
          </a:bodyPr>
          <a:lstStyle/>
          <a:p>
            <a:pPr algn="just"/>
            <a:r>
              <a:rPr kumimoji="1" lang="en-US" altLang="zh-CN" dirty="0"/>
              <a:t>In this part, I assume the measurement of desired pan angle in scenario 1 is no longer noise-free, the measurement is the true value add a band limit white noise. Assume we have no information regards the parameters of the white noise. I designed a Kalman filter to  in the purple block to deal with the noise.</a:t>
            </a:r>
            <a:endParaRPr kumimoji="1" lang="zh-CN" altLang="en-US" dirty="0"/>
          </a:p>
        </p:txBody>
      </p:sp>
    </p:spTree>
    <p:extLst>
      <p:ext uri="{BB962C8B-B14F-4D97-AF65-F5344CB8AC3E}">
        <p14:creationId xmlns:p14="http://schemas.microsoft.com/office/powerpoint/2010/main" val="49874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15BE3CD-DA64-AB44-BF94-8AC18C115778}"/>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Kalman filter</a:t>
            </a:r>
            <a:br>
              <a:rPr kumimoji="1" lang="en-US" altLang="zh-CN" sz="2800" b="1" dirty="0"/>
            </a:br>
            <a:endParaRPr kumimoji="1" lang="zh-CN" altLang="en-US" sz="1200" b="1" dirty="0"/>
          </a:p>
        </p:txBody>
      </p:sp>
      <p:sp>
        <p:nvSpPr>
          <p:cNvPr id="2" name="文本框 1">
            <a:extLst>
              <a:ext uri="{FF2B5EF4-FFF2-40B4-BE49-F238E27FC236}">
                <a16:creationId xmlns:a16="http://schemas.microsoft.com/office/drawing/2014/main" id="{5972BE29-C543-3A49-A515-CD2817519397}"/>
              </a:ext>
            </a:extLst>
          </p:cNvPr>
          <p:cNvSpPr txBox="1"/>
          <p:nvPr/>
        </p:nvSpPr>
        <p:spPr>
          <a:xfrm>
            <a:off x="895932" y="1349599"/>
            <a:ext cx="5036032" cy="1200329"/>
          </a:xfrm>
          <a:prstGeom prst="rect">
            <a:avLst/>
          </a:prstGeom>
          <a:noFill/>
        </p:spPr>
        <p:txBody>
          <a:bodyPr wrap="square" rtlCol="0">
            <a:spAutoFit/>
          </a:bodyPr>
          <a:lstStyle/>
          <a:p>
            <a:pPr algn="just"/>
            <a:r>
              <a:rPr lang="en" altLang="zh-CN" dirty="0"/>
              <a:t>Kalman filter's method is a two-step process: the first predicts the state of the system, and the second refines the estimate of system state using noise information. </a:t>
            </a:r>
            <a:endParaRPr kumimoji="1" lang="zh-CN" altLang="en-US" dirty="0"/>
          </a:p>
        </p:txBody>
      </p:sp>
      <p:sp>
        <p:nvSpPr>
          <p:cNvPr id="12" name="文本框 11">
            <a:extLst>
              <a:ext uri="{FF2B5EF4-FFF2-40B4-BE49-F238E27FC236}">
                <a16:creationId xmlns:a16="http://schemas.microsoft.com/office/drawing/2014/main" id="{50F21A7D-7883-5542-AA6A-917006267E8D}"/>
              </a:ext>
            </a:extLst>
          </p:cNvPr>
          <p:cNvSpPr txBox="1"/>
          <p:nvPr/>
        </p:nvSpPr>
        <p:spPr>
          <a:xfrm>
            <a:off x="3509375" y="2986339"/>
            <a:ext cx="2125248" cy="2862322"/>
          </a:xfrm>
          <a:prstGeom prst="rect">
            <a:avLst/>
          </a:prstGeom>
          <a:noFill/>
        </p:spPr>
        <p:txBody>
          <a:bodyPr wrap="square">
            <a:spAutoFit/>
          </a:bodyPr>
          <a:lstStyle/>
          <a:p>
            <a:pPr algn="just"/>
            <a:r>
              <a:rPr lang="en" altLang="zh-CN" b="0" i="0" dirty="0">
                <a:solidFill>
                  <a:srgbClr val="212121"/>
                </a:solidFill>
                <a:effectLst/>
              </a:rPr>
              <a:t>R is the covariance of the measurement noise. </a:t>
            </a:r>
          </a:p>
          <a:p>
            <a:pPr algn="just"/>
            <a:r>
              <a:rPr lang="en" altLang="zh-CN" b="0" i="0" dirty="0">
                <a:solidFill>
                  <a:srgbClr val="212121"/>
                </a:solidFill>
                <a:effectLst/>
              </a:rPr>
              <a:t>Q is </a:t>
            </a:r>
            <a:r>
              <a:rPr lang="en" altLang="zh-CN" dirty="0"/>
              <a:t> proportional to the square of the estimated velocities.</a:t>
            </a:r>
          </a:p>
          <a:p>
            <a:pPr algn="just"/>
            <a:r>
              <a:rPr lang="en" altLang="zh-CN" dirty="0"/>
              <a:t>I will change the Q and R value to see how it influence the filter</a:t>
            </a:r>
            <a:endParaRPr lang="zh-CN" altLang="en-US" dirty="0"/>
          </a:p>
        </p:txBody>
      </p:sp>
      <p:sp>
        <p:nvSpPr>
          <p:cNvPr id="10" name="文本框 9">
            <a:extLst>
              <a:ext uri="{FF2B5EF4-FFF2-40B4-BE49-F238E27FC236}">
                <a16:creationId xmlns:a16="http://schemas.microsoft.com/office/drawing/2014/main" id="{8DCDA1E4-4F70-F34B-BBEC-DC1460E240BB}"/>
              </a:ext>
            </a:extLst>
          </p:cNvPr>
          <p:cNvSpPr txBox="1"/>
          <p:nvPr/>
        </p:nvSpPr>
        <p:spPr>
          <a:xfrm>
            <a:off x="852127" y="2479672"/>
            <a:ext cx="2278188" cy="461665"/>
          </a:xfrm>
          <a:prstGeom prst="rect">
            <a:avLst/>
          </a:prstGeom>
          <a:noFill/>
        </p:spPr>
        <p:txBody>
          <a:bodyPr wrap="none" rtlCol="0">
            <a:spAutoFit/>
          </a:bodyPr>
          <a:lstStyle/>
          <a:p>
            <a:r>
              <a:rPr kumimoji="1" lang="en-US" altLang="zh-CN" sz="2400" b="1" dirty="0">
                <a:latin typeface="+mj-lt"/>
              </a:rPr>
              <a:t>State Estimation</a:t>
            </a:r>
            <a:endParaRPr kumimoji="1" lang="zh-CN" altLang="en-US" sz="2400" b="1" dirty="0">
              <a:latin typeface="+mj-lt"/>
            </a:endParaRPr>
          </a:p>
        </p:txBody>
      </p:sp>
      <p:sp>
        <p:nvSpPr>
          <p:cNvPr id="14" name="文本框 13">
            <a:extLst>
              <a:ext uri="{FF2B5EF4-FFF2-40B4-BE49-F238E27FC236}">
                <a16:creationId xmlns:a16="http://schemas.microsoft.com/office/drawing/2014/main" id="{5FD86818-1057-8444-B0E0-7F12D06051DE}"/>
              </a:ext>
            </a:extLst>
          </p:cNvPr>
          <p:cNvSpPr txBox="1"/>
          <p:nvPr/>
        </p:nvSpPr>
        <p:spPr>
          <a:xfrm>
            <a:off x="3325312" y="2492870"/>
            <a:ext cx="2493375" cy="461665"/>
          </a:xfrm>
          <a:prstGeom prst="rect">
            <a:avLst/>
          </a:prstGeom>
          <a:noFill/>
        </p:spPr>
        <p:txBody>
          <a:bodyPr wrap="none" rtlCol="0">
            <a:spAutoFit/>
          </a:bodyPr>
          <a:lstStyle/>
          <a:p>
            <a:r>
              <a:rPr kumimoji="1" lang="en-US" altLang="zh-CN" sz="2400" b="1" dirty="0">
                <a:latin typeface="+mj-lt"/>
              </a:rPr>
              <a:t>Noise information</a:t>
            </a:r>
            <a:endParaRPr kumimoji="1" lang="zh-CN" altLang="en-US" sz="2400" b="1" dirty="0">
              <a:latin typeface="+mj-lt"/>
            </a:endParaRPr>
          </a:p>
        </p:txBody>
      </p:sp>
      <p:pic>
        <p:nvPicPr>
          <p:cNvPr id="11" name="图片 10">
            <a:extLst>
              <a:ext uri="{FF2B5EF4-FFF2-40B4-BE49-F238E27FC236}">
                <a16:creationId xmlns:a16="http://schemas.microsoft.com/office/drawing/2014/main" id="{00272A03-219E-E044-97BA-95DC61B7C5F5}"/>
              </a:ext>
            </a:extLst>
          </p:cNvPr>
          <p:cNvPicPr>
            <a:picLocks noChangeAspect="1"/>
          </p:cNvPicPr>
          <p:nvPr/>
        </p:nvPicPr>
        <p:blipFill>
          <a:blip r:embed="rId2"/>
          <a:srcRect/>
          <a:stretch/>
        </p:blipFill>
        <p:spPr>
          <a:xfrm>
            <a:off x="5975769" y="1349599"/>
            <a:ext cx="2953296" cy="502780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D20B6D-F703-A045-B853-968D9E1A63EF}"/>
                  </a:ext>
                </a:extLst>
              </p:cNvPr>
              <p:cNvSpPr txBox="1"/>
              <p:nvPr/>
            </p:nvSpPr>
            <p:spPr>
              <a:xfrm>
                <a:off x="852126" y="2941337"/>
                <a:ext cx="2359909" cy="3889783"/>
              </a:xfrm>
              <a:prstGeom prst="rect">
                <a:avLst/>
              </a:prstGeom>
              <a:noFill/>
            </p:spPr>
            <p:txBody>
              <a:bodyPr wrap="square" rtlCol="0">
                <a:spAutoFit/>
              </a:bodyPr>
              <a:lstStyle/>
              <a:p>
                <a:pPr algn="just"/>
                <a:r>
                  <a:rPr kumimoji="1" lang="en-US" altLang="zh-CN" dirty="0"/>
                  <a:t>In this project, I used the measured pan angle and the speed of pan angle to estimate the true value of the desire pan angle. The estimation state space is:</a:t>
                </a:r>
              </a:p>
              <a:p>
                <a:pPr algn="just"/>
                <a14:m>
                  <m:oMath xmlns:m="http://schemas.openxmlformats.org/officeDocument/2006/math">
                    <m:d>
                      <m:dPr>
                        <m:begChr m:val="["/>
                        <m:endChr m:val="]"/>
                        <m:ctrlPr>
                          <a:rPr kumimoji="1" lang="en-US" altLang="zh-CN" i="1" smtClean="0">
                            <a:latin typeface="Cambria Math" panose="02040503050406030204" pitchFamily="18" charset="0"/>
                          </a:rPr>
                        </m:ctrlPr>
                      </m:dPr>
                      <m:e>
                        <m:eqArr>
                          <m:eqArrPr>
                            <m:ctrlPr>
                              <a:rPr kumimoji="1" lang="en-US" altLang="zh-CN" i="1" smtClean="0">
                                <a:latin typeface="Cambria Math" panose="02040503050406030204" pitchFamily="18" charset="0"/>
                              </a:rPr>
                            </m:ctrlPr>
                          </m:eqArrPr>
                          <m:e>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𝜓</m:t>
                                </m:r>
                              </m:e>
                              <m:sub>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+1</m:t>
                                </m:r>
                              </m:sub>
                            </m:sSub>
                          </m:e>
                          <m:e>
                            <m:sSub>
                              <m:sSubPr>
                                <m:ctrlPr>
                                  <a:rPr lang="en-US" altLang="zh-CN" i="1" smtClean="0">
                                    <a:latin typeface="Cambria Math" panose="02040503050406030204" pitchFamily="18" charset="0"/>
                                  </a:rPr>
                                </m:ctrlPr>
                              </m:sSubPr>
                              <m:e>
                                <m:acc>
                                  <m:accPr>
                                    <m:chr m:val="̇"/>
                                    <m:ctrlPr>
                                      <a:rPr kumimoji="1" lang="zh-CN" altLang="en-US" i="1">
                                        <a:latin typeface="Cambria Math" panose="02040503050406030204" pitchFamily="18" charset="0"/>
                                      </a:rPr>
                                    </m:ctrlPr>
                                  </m:accPr>
                                  <m:e>
                                    <m:r>
                                      <a:rPr kumimoji="1" lang="zh-CN" altLang="en-US" i="1">
                                        <a:latin typeface="Cambria Math" panose="02040503050406030204" pitchFamily="18" charset="0"/>
                                      </a:rPr>
                                      <m:t>𝜓</m:t>
                                    </m:r>
                                  </m:e>
                                </m:acc>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e>
                        </m:eqArr>
                      </m:e>
                    </m:d>
                  </m:oMath>
                </a14:m>
                <a:r>
                  <a:rPr kumimoji="1" lang="en-US" altLang="zh-CN" dirty="0"/>
                  <a:t> = </a:t>
                </a:r>
                <a14:m>
                  <m:oMath xmlns:m="http://schemas.openxmlformats.org/officeDocument/2006/math">
                    <m:d>
                      <m:dPr>
                        <m:begChr m:val="["/>
                        <m:endChr m:val="]"/>
                        <m:ctrlPr>
                          <a:rPr kumimoji="1" lang="en-US" altLang="zh-CN" i="1" smtClean="0">
                            <a:latin typeface="Cambria Math" panose="02040503050406030204" pitchFamily="18" charset="0"/>
                          </a:rPr>
                        </m:ctrlPr>
                      </m:dPr>
                      <m:e>
                        <m:m>
                          <m:mPr>
                            <m:mcs>
                              <m:mc>
                                <m:mcPr>
                                  <m:count m:val="2"/>
                                  <m:mcJc m:val="center"/>
                                </m:mcPr>
                              </m:mc>
                            </m:mcs>
                            <m:ctrlPr>
                              <a:rPr kumimoji="1" lang="en-US" altLang="zh-CN"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𝑇𝑠</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0</m:t>
                              </m:r>
                            </m:e>
                          </m:mr>
                        </m:m>
                      </m:e>
                    </m:d>
                  </m:oMath>
                </a14:m>
                <a:r>
                  <a:rPr kumimoji="1" lang="en-US" altLang="zh-CN" dirty="0"/>
                  <a:t> </a:t>
                </a:r>
                <a14:m>
                  <m:oMath xmlns:m="http://schemas.openxmlformats.org/officeDocument/2006/math">
                    <m:d>
                      <m:dPr>
                        <m:begChr m:val="["/>
                        <m:endChr m:val="]"/>
                        <m:ctrlPr>
                          <a:rPr kumimoji="1" lang="en-US" altLang="zh-CN" i="1">
                            <a:latin typeface="Cambria Math" panose="02040503050406030204" pitchFamily="18" charset="0"/>
                          </a:rPr>
                        </m:ctrlPr>
                      </m:dPr>
                      <m:e>
                        <m:eqArr>
                          <m:eqArrPr>
                            <m:ctrlPr>
                              <a:rPr kumimoji="1" lang="en-US" altLang="zh-CN" i="1">
                                <a:latin typeface="Cambria Math" panose="02040503050406030204" pitchFamily="18" charset="0"/>
                              </a:rPr>
                            </m:ctrlPr>
                          </m:eqArr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𝜓</m:t>
                                </m:r>
                              </m:e>
                              <m:sub>
                                <m:r>
                                  <a:rPr kumimoji="1" lang="en-US" altLang="zh-CN" i="1">
                                    <a:latin typeface="Cambria Math" panose="02040503050406030204" pitchFamily="18" charset="0"/>
                                  </a:rPr>
                                  <m:t>𝑛</m:t>
                                </m:r>
                              </m:sub>
                            </m:sSub>
                          </m:e>
                          <m:e>
                            <m:sSub>
                              <m:sSubPr>
                                <m:ctrlPr>
                                  <a:rPr lang="en-US" altLang="zh-CN" i="1">
                                    <a:latin typeface="Cambria Math" panose="02040503050406030204" pitchFamily="18" charset="0"/>
                                  </a:rPr>
                                </m:ctrlPr>
                              </m:sSubPr>
                              <m:e>
                                <m:acc>
                                  <m:accPr>
                                    <m:chr m:val="̇"/>
                                    <m:ctrlPr>
                                      <a:rPr kumimoji="1" lang="zh-CN" altLang="en-US" i="1">
                                        <a:latin typeface="Cambria Math" panose="02040503050406030204" pitchFamily="18" charset="0"/>
                                      </a:rPr>
                                    </m:ctrlPr>
                                  </m:accPr>
                                  <m:e>
                                    <m:r>
                                      <a:rPr kumimoji="1" lang="zh-CN" altLang="en-US" i="1">
                                        <a:latin typeface="Cambria Math" panose="02040503050406030204" pitchFamily="18" charset="0"/>
                                      </a:rPr>
                                      <m:t>𝜓</m:t>
                                    </m:r>
                                  </m:e>
                                </m:acc>
                              </m:e>
                              <m:sub>
                                <m:r>
                                  <a:rPr lang="en-US" altLang="zh-CN" i="1">
                                    <a:latin typeface="Cambria Math" panose="02040503050406030204" pitchFamily="18" charset="0"/>
                                  </a:rPr>
                                  <m:t>𝑛</m:t>
                                </m:r>
                              </m:sub>
                            </m:sSub>
                          </m:e>
                        </m:eqArr>
                      </m:e>
                    </m:d>
                  </m:oMath>
                </a14:m>
                <a:r>
                  <a:rPr kumimoji="1" lang="en-US" altLang="zh-CN" dirty="0"/>
                  <a:t> + </a:t>
                </a:r>
                <a14:m>
                  <m:oMath xmlns:m="http://schemas.openxmlformats.org/officeDocument/2006/math">
                    <m:d>
                      <m:dPr>
                        <m:begChr m:val="["/>
                        <m:endChr m:val="]"/>
                        <m:ctrlPr>
                          <a:rPr kumimoji="1" lang="en-US" altLang="zh-CN" i="1">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qArr>
                      </m:e>
                    </m:d>
                  </m:oMath>
                </a14:m>
                <a:r>
                  <a:rPr kumimoji="1" lang="zh-CN" altLang="en-US" dirty="0"/>
                  <a:t> </a:t>
                </a:r>
                <a14:m>
                  <m:oMath xmlns:m="http://schemas.openxmlformats.org/officeDocument/2006/math">
                    <m:acc>
                      <m:accPr>
                        <m:chr m:val="̇"/>
                        <m:ctrlPr>
                          <a:rPr kumimoji="1" lang="zh-CN" altLang="en-US" i="1" smtClean="0">
                            <a:latin typeface="Cambria Math" panose="02040503050406030204" pitchFamily="18" charset="0"/>
                          </a:rPr>
                        </m:ctrlPr>
                      </m:accPr>
                      <m:e>
                        <m:acc>
                          <m:accPr>
                            <m:chr m:val="̂"/>
                            <m:ctrlPr>
                              <a:rPr kumimoji="1" lang="zh-CN" altLang="en-US" i="1" smtClean="0">
                                <a:latin typeface="Cambria Math" panose="02040503050406030204" pitchFamily="18" charset="0"/>
                              </a:rPr>
                            </m:ctrlPr>
                          </m:accPr>
                          <m:e>
                            <m:acc>
                              <m:accPr>
                                <m:chr m:val="̇"/>
                                <m:ctrlPr>
                                  <a:rPr kumimoji="1" lang="zh-CN" altLang="en-US" i="1">
                                    <a:latin typeface="Cambria Math" panose="02040503050406030204" pitchFamily="18" charset="0"/>
                                  </a:rPr>
                                </m:ctrlPr>
                              </m:accPr>
                              <m:e>
                                <m:r>
                                  <a:rPr kumimoji="1" lang="zh-CN" altLang="en-US" i="1" smtClean="0">
                                    <a:latin typeface="Cambria Math" panose="02040503050406030204" pitchFamily="18" charset="0"/>
                                  </a:rPr>
                                  <m:t>𝜓</m:t>
                                </m:r>
                              </m:e>
                            </m:acc>
                          </m:e>
                        </m:acc>
                      </m:e>
                    </m:acc>
                  </m:oMath>
                </a14:m>
                <a:endParaRPr kumimoji="1" lang="en-US" altLang="zh-CN" dirty="0"/>
              </a:p>
              <a:p>
                <a:pPr algn="just"/>
                <a:endParaRPr kumimoji="1" lang="en-US" altLang="zh-CN" dirty="0"/>
              </a:p>
              <a:p>
                <a:pPr algn="just"/>
                <a:endParaRPr kumimoji="1" lang="zh-CN" altLang="en-US" dirty="0"/>
              </a:p>
            </p:txBody>
          </p:sp>
        </mc:Choice>
        <mc:Fallback xmlns="">
          <p:sp>
            <p:nvSpPr>
              <p:cNvPr id="16" name="文本框 15">
                <a:extLst>
                  <a:ext uri="{FF2B5EF4-FFF2-40B4-BE49-F238E27FC236}">
                    <a16:creationId xmlns:a16="http://schemas.microsoft.com/office/drawing/2014/main" id="{D0D20B6D-F703-A045-B853-968D9E1A63EF}"/>
                  </a:ext>
                </a:extLst>
              </p:cNvPr>
              <p:cNvSpPr txBox="1">
                <a:spLocks noRot="1" noChangeAspect="1" noMove="1" noResize="1" noEditPoints="1" noAdjustHandles="1" noChangeArrowheads="1" noChangeShapeType="1" noTextEdit="1"/>
              </p:cNvSpPr>
              <p:nvPr/>
            </p:nvSpPr>
            <p:spPr>
              <a:xfrm>
                <a:off x="852126" y="2941337"/>
                <a:ext cx="2359909" cy="3889783"/>
              </a:xfrm>
              <a:prstGeom prst="rect">
                <a:avLst/>
              </a:prstGeom>
              <a:blipFill>
                <a:blip r:embed="rId3"/>
                <a:stretch>
                  <a:fillRect l="-2688" t="-649" r="-2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7618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24260D-F032-B346-B2AA-855D82A1FEC6}"/>
              </a:ext>
            </a:extLst>
          </p:cNvPr>
          <p:cNvPicPr>
            <a:picLocks noChangeAspect="1"/>
          </p:cNvPicPr>
          <p:nvPr/>
        </p:nvPicPr>
        <p:blipFill>
          <a:blip r:embed="rId2"/>
          <a:stretch>
            <a:fillRect/>
          </a:stretch>
        </p:blipFill>
        <p:spPr>
          <a:xfrm>
            <a:off x="5183663" y="1103529"/>
            <a:ext cx="3310632" cy="2482974"/>
          </a:xfrm>
          <a:prstGeom prst="rect">
            <a:avLst/>
          </a:prstGeom>
        </p:spPr>
      </p:pic>
      <p:pic>
        <p:nvPicPr>
          <p:cNvPr id="6" name="图片 5">
            <a:extLst>
              <a:ext uri="{FF2B5EF4-FFF2-40B4-BE49-F238E27FC236}">
                <a16:creationId xmlns:a16="http://schemas.microsoft.com/office/drawing/2014/main" id="{45822774-2DC2-4247-A864-A9EE2710B514}"/>
              </a:ext>
            </a:extLst>
          </p:cNvPr>
          <p:cNvPicPr>
            <a:picLocks noChangeAspect="1"/>
          </p:cNvPicPr>
          <p:nvPr/>
        </p:nvPicPr>
        <p:blipFill>
          <a:blip r:embed="rId3"/>
          <a:stretch>
            <a:fillRect/>
          </a:stretch>
        </p:blipFill>
        <p:spPr>
          <a:xfrm>
            <a:off x="1485342" y="3729621"/>
            <a:ext cx="3310632" cy="2482974"/>
          </a:xfrm>
          <a:prstGeom prst="rect">
            <a:avLst/>
          </a:prstGeom>
        </p:spPr>
      </p:pic>
      <p:pic>
        <p:nvPicPr>
          <p:cNvPr id="7" name="图片 6">
            <a:extLst>
              <a:ext uri="{FF2B5EF4-FFF2-40B4-BE49-F238E27FC236}">
                <a16:creationId xmlns:a16="http://schemas.microsoft.com/office/drawing/2014/main" id="{BA4A0CA6-7ACC-A04F-A563-300EB3C6BAEC}"/>
              </a:ext>
            </a:extLst>
          </p:cNvPr>
          <p:cNvPicPr>
            <a:picLocks noChangeAspect="1"/>
          </p:cNvPicPr>
          <p:nvPr/>
        </p:nvPicPr>
        <p:blipFill>
          <a:blip r:embed="rId4"/>
          <a:srcRect/>
          <a:stretch/>
        </p:blipFill>
        <p:spPr>
          <a:xfrm>
            <a:off x="5127825" y="3729621"/>
            <a:ext cx="3310632" cy="2482974"/>
          </a:xfrm>
          <a:prstGeom prst="rect">
            <a:avLst/>
          </a:prstGeom>
        </p:spPr>
      </p:pic>
      <p:sp>
        <p:nvSpPr>
          <p:cNvPr id="8" name="文本框 7">
            <a:extLst>
              <a:ext uri="{FF2B5EF4-FFF2-40B4-BE49-F238E27FC236}">
                <a16:creationId xmlns:a16="http://schemas.microsoft.com/office/drawing/2014/main" id="{EE517DF8-A764-BC4C-85F7-E7AC5C2B50AA}"/>
              </a:ext>
            </a:extLst>
          </p:cNvPr>
          <p:cNvSpPr txBox="1"/>
          <p:nvPr/>
        </p:nvSpPr>
        <p:spPr>
          <a:xfrm>
            <a:off x="5947549" y="3473396"/>
            <a:ext cx="1782860" cy="369332"/>
          </a:xfrm>
          <a:prstGeom prst="rect">
            <a:avLst/>
          </a:prstGeom>
          <a:noFill/>
        </p:spPr>
        <p:txBody>
          <a:bodyPr wrap="none" rtlCol="0">
            <a:spAutoFit/>
          </a:bodyPr>
          <a:lstStyle/>
          <a:p>
            <a:r>
              <a:rPr kumimoji="1" lang="en-US" altLang="zh-CN" dirty="0"/>
              <a:t>Q = 0.005,R = 0.5</a:t>
            </a:r>
            <a:endParaRPr kumimoji="1" lang="zh-CN" altLang="en-US" dirty="0"/>
          </a:p>
        </p:txBody>
      </p:sp>
      <p:sp>
        <p:nvSpPr>
          <p:cNvPr id="2" name="文本框 1">
            <a:extLst>
              <a:ext uri="{FF2B5EF4-FFF2-40B4-BE49-F238E27FC236}">
                <a16:creationId xmlns:a16="http://schemas.microsoft.com/office/drawing/2014/main" id="{5819C32D-9303-CC40-9222-16B28E6CAAD4}"/>
              </a:ext>
            </a:extLst>
          </p:cNvPr>
          <p:cNvSpPr txBox="1"/>
          <p:nvPr/>
        </p:nvSpPr>
        <p:spPr>
          <a:xfrm>
            <a:off x="1947302" y="1307600"/>
            <a:ext cx="2624698" cy="2031325"/>
          </a:xfrm>
          <a:prstGeom prst="rect">
            <a:avLst/>
          </a:prstGeom>
          <a:noFill/>
        </p:spPr>
        <p:txBody>
          <a:bodyPr wrap="square" rtlCol="0">
            <a:spAutoFit/>
          </a:bodyPr>
          <a:lstStyle/>
          <a:p>
            <a:pPr algn="just"/>
            <a:r>
              <a:rPr kumimoji="1" lang="en-US" altLang="zh-CN" dirty="0"/>
              <a:t>The comparison between true pan angle (yellow line), measured pan angle with noise (blue line) and pan angle estimation after different kinds of Kalman filter (orange line). </a:t>
            </a:r>
            <a:endParaRPr kumimoji="1" lang="zh-CN" altLang="en-US" dirty="0"/>
          </a:p>
        </p:txBody>
      </p:sp>
      <p:sp>
        <p:nvSpPr>
          <p:cNvPr id="9" name="文本框 8">
            <a:extLst>
              <a:ext uri="{FF2B5EF4-FFF2-40B4-BE49-F238E27FC236}">
                <a16:creationId xmlns:a16="http://schemas.microsoft.com/office/drawing/2014/main" id="{DEF4B170-EE25-F845-81CA-224F07937BFD}"/>
              </a:ext>
            </a:extLst>
          </p:cNvPr>
          <p:cNvSpPr txBox="1"/>
          <p:nvPr/>
        </p:nvSpPr>
        <p:spPr>
          <a:xfrm>
            <a:off x="2143536" y="6027929"/>
            <a:ext cx="1665841" cy="369332"/>
          </a:xfrm>
          <a:prstGeom prst="rect">
            <a:avLst/>
          </a:prstGeom>
          <a:noFill/>
        </p:spPr>
        <p:txBody>
          <a:bodyPr wrap="none" rtlCol="0">
            <a:spAutoFit/>
          </a:bodyPr>
          <a:lstStyle/>
          <a:p>
            <a:r>
              <a:rPr kumimoji="1" lang="en-US" altLang="zh-CN" dirty="0"/>
              <a:t>Q = 0.05,R = 0.5</a:t>
            </a:r>
            <a:endParaRPr kumimoji="1" lang="zh-CN" altLang="en-US" dirty="0"/>
          </a:p>
        </p:txBody>
      </p:sp>
      <p:sp>
        <p:nvSpPr>
          <p:cNvPr id="10" name="文本框 9">
            <a:extLst>
              <a:ext uri="{FF2B5EF4-FFF2-40B4-BE49-F238E27FC236}">
                <a16:creationId xmlns:a16="http://schemas.microsoft.com/office/drawing/2014/main" id="{50DA9E14-1101-A244-B96F-0F0A65C26C5B}"/>
              </a:ext>
            </a:extLst>
          </p:cNvPr>
          <p:cNvSpPr txBox="1"/>
          <p:nvPr/>
        </p:nvSpPr>
        <p:spPr>
          <a:xfrm>
            <a:off x="6167544" y="6027929"/>
            <a:ext cx="1491114" cy="369332"/>
          </a:xfrm>
          <a:prstGeom prst="rect">
            <a:avLst/>
          </a:prstGeom>
          <a:noFill/>
        </p:spPr>
        <p:txBody>
          <a:bodyPr wrap="none" rtlCol="0">
            <a:spAutoFit/>
          </a:bodyPr>
          <a:lstStyle/>
          <a:p>
            <a:r>
              <a:rPr kumimoji="1" lang="en-US" altLang="zh-CN" dirty="0"/>
              <a:t>Q = 0.05,R = 2</a:t>
            </a:r>
            <a:endParaRPr kumimoji="1" lang="zh-CN" altLang="en-US" dirty="0"/>
          </a:p>
        </p:txBody>
      </p:sp>
      <p:sp>
        <p:nvSpPr>
          <p:cNvPr id="11" name="标题 1">
            <a:extLst>
              <a:ext uri="{FF2B5EF4-FFF2-40B4-BE49-F238E27FC236}">
                <a16:creationId xmlns:a16="http://schemas.microsoft.com/office/drawing/2014/main" id="{7169419F-31E9-DB41-B273-337687D69A9F}"/>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Kalman filter</a:t>
            </a:r>
            <a:br>
              <a:rPr kumimoji="1" lang="en-US" altLang="zh-CN" sz="2800" b="1" dirty="0"/>
            </a:br>
            <a:endParaRPr kumimoji="1" lang="zh-CN" altLang="en-US" sz="1200" b="1" dirty="0"/>
          </a:p>
        </p:txBody>
      </p:sp>
    </p:spTree>
    <p:extLst>
      <p:ext uri="{BB962C8B-B14F-4D97-AF65-F5344CB8AC3E}">
        <p14:creationId xmlns:p14="http://schemas.microsoft.com/office/powerpoint/2010/main" val="217434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95DA3D5-E75E-D744-A988-98E0E389DC25}"/>
              </a:ext>
            </a:extLst>
          </p:cNvPr>
          <p:cNvPicPr>
            <a:picLocks noChangeAspect="1"/>
          </p:cNvPicPr>
          <p:nvPr/>
        </p:nvPicPr>
        <p:blipFill>
          <a:blip r:embed="rId3"/>
          <a:stretch>
            <a:fillRect/>
          </a:stretch>
        </p:blipFill>
        <p:spPr>
          <a:xfrm>
            <a:off x="5105317" y="1746779"/>
            <a:ext cx="2880000" cy="2035266"/>
          </a:xfrm>
          <a:prstGeom prst="rect">
            <a:avLst/>
          </a:prstGeom>
        </p:spPr>
      </p:pic>
      <p:pic>
        <p:nvPicPr>
          <p:cNvPr id="8" name="图片 7">
            <a:extLst>
              <a:ext uri="{FF2B5EF4-FFF2-40B4-BE49-F238E27FC236}">
                <a16:creationId xmlns:a16="http://schemas.microsoft.com/office/drawing/2014/main" id="{2F5D7687-4EE2-044D-BFD4-2DA3C103E020}"/>
              </a:ext>
            </a:extLst>
          </p:cNvPr>
          <p:cNvPicPr>
            <a:picLocks noChangeAspect="1"/>
          </p:cNvPicPr>
          <p:nvPr/>
        </p:nvPicPr>
        <p:blipFill>
          <a:blip r:embed="rId4"/>
          <a:stretch>
            <a:fillRect/>
          </a:stretch>
        </p:blipFill>
        <p:spPr>
          <a:xfrm>
            <a:off x="1355134" y="4219888"/>
            <a:ext cx="2880000" cy="2035266"/>
          </a:xfrm>
          <a:prstGeom prst="rect">
            <a:avLst/>
          </a:prstGeom>
        </p:spPr>
      </p:pic>
      <p:sp>
        <p:nvSpPr>
          <p:cNvPr id="13" name="文本框 12">
            <a:extLst>
              <a:ext uri="{FF2B5EF4-FFF2-40B4-BE49-F238E27FC236}">
                <a16:creationId xmlns:a16="http://schemas.microsoft.com/office/drawing/2014/main" id="{43C7E5B2-F74B-0F41-B87E-1B0AFA21C17A}"/>
              </a:ext>
            </a:extLst>
          </p:cNvPr>
          <p:cNvSpPr txBox="1"/>
          <p:nvPr/>
        </p:nvSpPr>
        <p:spPr>
          <a:xfrm>
            <a:off x="5581259" y="3671436"/>
            <a:ext cx="1907061" cy="646331"/>
          </a:xfrm>
          <a:prstGeom prst="rect">
            <a:avLst/>
          </a:prstGeom>
          <a:noFill/>
        </p:spPr>
        <p:txBody>
          <a:bodyPr wrap="none" rtlCol="0">
            <a:spAutoFit/>
          </a:bodyPr>
          <a:lstStyle/>
          <a:p>
            <a:r>
              <a:rPr kumimoji="1" lang="en-US" altLang="zh-CN" dirty="0"/>
              <a:t>After Kalman filter</a:t>
            </a:r>
          </a:p>
          <a:p>
            <a:r>
              <a:rPr kumimoji="1" lang="en-US" altLang="zh-CN" dirty="0"/>
              <a:t>Q = 0.005,R = 0.5</a:t>
            </a:r>
            <a:endParaRPr kumimoji="1" lang="zh-CN" altLang="en-US" dirty="0"/>
          </a:p>
        </p:txBody>
      </p:sp>
      <p:pic>
        <p:nvPicPr>
          <p:cNvPr id="14" name="图片 13">
            <a:extLst>
              <a:ext uri="{FF2B5EF4-FFF2-40B4-BE49-F238E27FC236}">
                <a16:creationId xmlns:a16="http://schemas.microsoft.com/office/drawing/2014/main" id="{4E8424BB-78D4-4D44-A648-670BE8D3FD10}"/>
              </a:ext>
            </a:extLst>
          </p:cNvPr>
          <p:cNvPicPr>
            <a:picLocks noChangeAspect="1"/>
          </p:cNvPicPr>
          <p:nvPr/>
        </p:nvPicPr>
        <p:blipFill>
          <a:blip r:embed="rId5"/>
          <a:srcRect/>
          <a:stretch/>
        </p:blipFill>
        <p:spPr>
          <a:xfrm>
            <a:off x="5105317" y="4317767"/>
            <a:ext cx="2880000" cy="2035267"/>
          </a:xfrm>
          <a:prstGeom prst="rect">
            <a:avLst/>
          </a:prstGeom>
        </p:spPr>
      </p:pic>
      <p:pic>
        <p:nvPicPr>
          <p:cNvPr id="16" name="图片 15">
            <a:extLst>
              <a:ext uri="{FF2B5EF4-FFF2-40B4-BE49-F238E27FC236}">
                <a16:creationId xmlns:a16="http://schemas.microsoft.com/office/drawing/2014/main" id="{39897783-70C7-6B40-8448-458724FCDC51}"/>
              </a:ext>
            </a:extLst>
          </p:cNvPr>
          <p:cNvPicPr>
            <a:picLocks noChangeAspect="1"/>
          </p:cNvPicPr>
          <p:nvPr/>
        </p:nvPicPr>
        <p:blipFill>
          <a:blip r:embed="rId6"/>
          <a:stretch>
            <a:fillRect/>
          </a:stretch>
        </p:blipFill>
        <p:spPr>
          <a:xfrm>
            <a:off x="1224432" y="1746779"/>
            <a:ext cx="2880000" cy="2035266"/>
          </a:xfrm>
          <a:prstGeom prst="rect">
            <a:avLst/>
          </a:prstGeom>
        </p:spPr>
      </p:pic>
      <p:sp>
        <p:nvSpPr>
          <p:cNvPr id="12" name="标题 1">
            <a:extLst>
              <a:ext uri="{FF2B5EF4-FFF2-40B4-BE49-F238E27FC236}">
                <a16:creationId xmlns:a16="http://schemas.microsoft.com/office/drawing/2014/main" id="{3DC1ED9B-2F33-A749-B7BD-CB062DA20164}"/>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Kalman filter</a:t>
            </a:r>
            <a:br>
              <a:rPr kumimoji="1" lang="en-US" altLang="zh-CN" sz="2800" b="1" dirty="0"/>
            </a:br>
            <a:endParaRPr kumimoji="1" lang="zh-CN" altLang="en-US" sz="1200" b="1" dirty="0"/>
          </a:p>
        </p:txBody>
      </p:sp>
      <p:sp>
        <p:nvSpPr>
          <p:cNvPr id="4" name="文本框 3">
            <a:extLst>
              <a:ext uri="{FF2B5EF4-FFF2-40B4-BE49-F238E27FC236}">
                <a16:creationId xmlns:a16="http://schemas.microsoft.com/office/drawing/2014/main" id="{F481D5E3-B980-654E-9E52-3A2574214339}"/>
              </a:ext>
            </a:extLst>
          </p:cNvPr>
          <p:cNvSpPr txBox="1"/>
          <p:nvPr/>
        </p:nvSpPr>
        <p:spPr>
          <a:xfrm>
            <a:off x="1550697" y="3716444"/>
            <a:ext cx="2227469" cy="369332"/>
          </a:xfrm>
          <a:prstGeom prst="rect">
            <a:avLst/>
          </a:prstGeom>
          <a:noFill/>
        </p:spPr>
        <p:txBody>
          <a:bodyPr wrap="none" rtlCol="0">
            <a:spAutoFit/>
          </a:bodyPr>
          <a:lstStyle/>
          <a:p>
            <a:r>
              <a:rPr kumimoji="1" lang="en-US" altLang="zh-CN" dirty="0"/>
              <a:t>Data with white noise</a:t>
            </a:r>
            <a:endParaRPr kumimoji="1" lang="zh-CN" altLang="en-US" dirty="0"/>
          </a:p>
        </p:txBody>
      </p:sp>
      <p:sp>
        <p:nvSpPr>
          <p:cNvPr id="5" name="文本框 4">
            <a:extLst>
              <a:ext uri="{FF2B5EF4-FFF2-40B4-BE49-F238E27FC236}">
                <a16:creationId xmlns:a16="http://schemas.microsoft.com/office/drawing/2014/main" id="{1EB68778-576A-E645-9FA5-8E51D145265B}"/>
              </a:ext>
            </a:extLst>
          </p:cNvPr>
          <p:cNvSpPr txBox="1"/>
          <p:nvPr/>
        </p:nvSpPr>
        <p:spPr>
          <a:xfrm>
            <a:off x="1104116" y="1269328"/>
            <a:ext cx="7399462" cy="369332"/>
          </a:xfrm>
          <a:prstGeom prst="rect">
            <a:avLst/>
          </a:prstGeom>
          <a:noFill/>
        </p:spPr>
        <p:txBody>
          <a:bodyPr wrap="none" rtlCol="0">
            <a:spAutoFit/>
          </a:bodyPr>
          <a:lstStyle/>
          <a:p>
            <a:r>
              <a:rPr kumimoji="1" lang="en-US" altLang="zh-CN" dirty="0"/>
              <a:t>The simulated states driven by the measured data. The blue line is pan angle. </a:t>
            </a:r>
            <a:endParaRPr kumimoji="1" lang="zh-CN" altLang="en-US" dirty="0"/>
          </a:p>
        </p:txBody>
      </p:sp>
      <p:sp>
        <p:nvSpPr>
          <p:cNvPr id="17" name="文本框 16">
            <a:extLst>
              <a:ext uri="{FF2B5EF4-FFF2-40B4-BE49-F238E27FC236}">
                <a16:creationId xmlns:a16="http://schemas.microsoft.com/office/drawing/2014/main" id="{544B1C89-F9E6-CE44-9321-CBDBE0969CA0}"/>
              </a:ext>
            </a:extLst>
          </p:cNvPr>
          <p:cNvSpPr txBox="1"/>
          <p:nvPr/>
        </p:nvSpPr>
        <p:spPr>
          <a:xfrm>
            <a:off x="1841603" y="6170117"/>
            <a:ext cx="1907061" cy="646331"/>
          </a:xfrm>
          <a:prstGeom prst="rect">
            <a:avLst/>
          </a:prstGeom>
          <a:noFill/>
        </p:spPr>
        <p:txBody>
          <a:bodyPr wrap="none" rtlCol="0">
            <a:spAutoFit/>
          </a:bodyPr>
          <a:lstStyle/>
          <a:p>
            <a:r>
              <a:rPr kumimoji="1" lang="en-US" altLang="zh-CN" dirty="0"/>
              <a:t>After Kalman filter</a:t>
            </a:r>
          </a:p>
          <a:p>
            <a:r>
              <a:rPr kumimoji="1" lang="en-US" altLang="zh-CN" dirty="0"/>
              <a:t>Q = 0.05,R = 0.5</a:t>
            </a:r>
            <a:endParaRPr kumimoji="1" lang="zh-CN" altLang="en-US" dirty="0"/>
          </a:p>
        </p:txBody>
      </p:sp>
      <p:sp>
        <p:nvSpPr>
          <p:cNvPr id="18" name="文本框 17">
            <a:extLst>
              <a:ext uri="{FF2B5EF4-FFF2-40B4-BE49-F238E27FC236}">
                <a16:creationId xmlns:a16="http://schemas.microsoft.com/office/drawing/2014/main" id="{CDE02D00-4B61-7249-B77E-05EBB7A74C78}"/>
              </a:ext>
            </a:extLst>
          </p:cNvPr>
          <p:cNvSpPr txBox="1"/>
          <p:nvPr/>
        </p:nvSpPr>
        <p:spPr>
          <a:xfrm>
            <a:off x="5581258" y="6170116"/>
            <a:ext cx="1907061" cy="646331"/>
          </a:xfrm>
          <a:prstGeom prst="rect">
            <a:avLst/>
          </a:prstGeom>
          <a:noFill/>
        </p:spPr>
        <p:txBody>
          <a:bodyPr wrap="none" rtlCol="0">
            <a:spAutoFit/>
          </a:bodyPr>
          <a:lstStyle/>
          <a:p>
            <a:r>
              <a:rPr kumimoji="1" lang="en-US" altLang="zh-CN" dirty="0"/>
              <a:t>After Kalman filter</a:t>
            </a:r>
          </a:p>
          <a:p>
            <a:r>
              <a:rPr kumimoji="1" lang="en-US" altLang="zh-CN" dirty="0"/>
              <a:t>Q = 0.005,R = 2</a:t>
            </a:r>
            <a:endParaRPr kumimoji="1" lang="zh-CN" altLang="en-US" dirty="0"/>
          </a:p>
        </p:txBody>
      </p:sp>
    </p:spTree>
    <p:extLst>
      <p:ext uri="{BB962C8B-B14F-4D97-AF65-F5344CB8AC3E}">
        <p14:creationId xmlns:p14="http://schemas.microsoft.com/office/powerpoint/2010/main" val="201926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015C88-F75F-D049-9B64-CE38B7461FAD}"/>
              </a:ext>
            </a:extLst>
          </p:cNvPr>
          <p:cNvSpPr txBox="1">
            <a:spLocks/>
          </p:cNvSpPr>
          <p:nvPr/>
        </p:nvSpPr>
        <p:spPr>
          <a:xfrm>
            <a:off x="457198" y="315913"/>
            <a:ext cx="5329991"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Path Planning Problem Description</a:t>
            </a:r>
            <a:br>
              <a:rPr kumimoji="1" lang="en-US" altLang="zh-CN" sz="2800" b="1" dirty="0"/>
            </a:br>
            <a:endParaRPr kumimoji="1" lang="zh-CN" altLang="en-US" sz="1200" b="1" dirty="0"/>
          </a:p>
        </p:txBody>
      </p:sp>
      <p:sp>
        <p:nvSpPr>
          <p:cNvPr id="5" name="文本框 4">
            <a:extLst>
              <a:ext uri="{FF2B5EF4-FFF2-40B4-BE49-F238E27FC236}">
                <a16:creationId xmlns:a16="http://schemas.microsoft.com/office/drawing/2014/main" id="{EBE939CE-C7A0-F94E-AF09-CE34768A7BC2}"/>
              </a:ext>
            </a:extLst>
          </p:cNvPr>
          <p:cNvSpPr txBox="1"/>
          <p:nvPr/>
        </p:nvSpPr>
        <p:spPr>
          <a:xfrm>
            <a:off x="478285" y="1477963"/>
            <a:ext cx="2643908" cy="5355312"/>
          </a:xfrm>
          <a:prstGeom prst="rect">
            <a:avLst/>
          </a:prstGeom>
          <a:noFill/>
        </p:spPr>
        <p:txBody>
          <a:bodyPr wrap="square" rtlCol="0">
            <a:spAutoFit/>
          </a:bodyPr>
          <a:lstStyle/>
          <a:p>
            <a:pPr algn="just"/>
            <a:r>
              <a:rPr kumimoji="1" lang="en-US" altLang="zh-CN" dirty="0"/>
              <a:t>The task is described as path planning for a CCTV in a museum. A laser light is attached with the PT camera. There are some expensive artworks on the bottom and we don’t want to directly light up them. As a result, the path of the center of FOV should avoid these areas. As described in this figure, the artworks are located in the red areas. And the target of this task is to move from (0,0) to (3,3) and the units in the graph are centimeters. </a:t>
            </a:r>
          </a:p>
          <a:p>
            <a:endParaRPr kumimoji="1" lang="zh-CN" altLang="en-US" dirty="0"/>
          </a:p>
        </p:txBody>
      </p:sp>
      <p:pic>
        <p:nvPicPr>
          <p:cNvPr id="7" name="图片 6">
            <a:extLst>
              <a:ext uri="{FF2B5EF4-FFF2-40B4-BE49-F238E27FC236}">
                <a16:creationId xmlns:a16="http://schemas.microsoft.com/office/drawing/2014/main" id="{F74DF16C-F8E0-E944-9744-AFD035E9D2A0}"/>
              </a:ext>
            </a:extLst>
          </p:cNvPr>
          <p:cNvPicPr>
            <a:picLocks noChangeAspect="1"/>
          </p:cNvPicPr>
          <p:nvPr/>
        </p:nvPicPr>
        <p:blipFill>
          <a:blip r:embed="rId2"/>
          <a:stretch>
            <a:fillRect/>
          </a:stretch>
        </p:blipFill>
        <p:spPr>
          <a:xfrm>
            <a:off x="3379762" y="1684421"/>
            <a:ext cx="5285953" cy="4054057"/>
          </a:xfrm>
          <a:prstGeom prst="rect">
            <a:avLst/>
          </a:prstGeom>
        </p:spPr>
      </p:pic>
    </p:spTree>
    <p:extLst>
      <p:ext uri="{BB962C8B-B14F-4D97-AF65-F5344CB8AC3E}">
        <p14:creationId xmlns:p14="http://schemas.microsoft.com/office/powerpoint/2010/main" val="382146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DD6135A-57E2-8541-BCEA-0131E0E0298B}"/>
              </a:ext>
            </a:extLst>
          </p:cNvPr>
          <p:cNvSpPr txBox="1">
            <a:spLocks/>
          </p:cNvSpPr>
          <p:nvPr/>
        </p:nvSpPr>
        <p:spPr>
          <a:xfrm>
            <a:off x="457198" y="315913"/>
            <a:ext cx="3068055"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RRT* Path Planning</a:t>
            </a:r>
            <a:br>
              <a:rPr kumimoji="1" lang="en-US" altLang="zh-CN" sz="2800" b="1" dirty="0"/>
            </a:br>
            <a:endParaRPr kumimoji="1" lang="zh-CN" altLang="en-US" sz="1200" b="1" dirty="0"/>
          </a:p>
        </p:txBody>
      </p:sp>
      <p:sp>
        <p:nvSpPr>
          <p:cNvPr id="5" name="文本框 4">
            <a:extLst>
              <a:ext uri="{FF2B5EF4-FFF2-40B4-BE49-F238E27FC236}">
                <a16:creationId xmlns:a16="http://schemas.microsoft.com/office/drawing/2014/main" id="{A6190F88-DD0F-3C4D-AD94-B9638C8F4D89}"/>
              </a:ext>
            </a:extLst>
          </p:cNvPr>
          <p:cNvSpPr txBox="1"/>
          <p:nvPr/>
        </p:nvSpPr>
        <p:spPr>
          <a:xfrm>
            <a:off x="881345" y="1620184"/>
            <a:ext cx="2643908" cy="2308324"/>
          </a:xfrm>
          <a:prstGeom prst="rect">
            <a:avLst/>
          </a:prstGeom>
          <a:noFill/>
        </p:spPr>
        <p:txBody>
          <a:bodyPr wrap="square" rtlCol="0">
            <a:spAutoFit/>
          </a:bodyPr>
          <a:lstStyle/>
          <a:p>
            <a:pPr algn="just"/>
            <a:r>
              <a:rPr kumimoji="1" lang="en-US" altLang="zh-CN" dirty="0"/>
              <a:t>In this project, we used Rapidly-exploring Random Tree* to plan the optimal obstacle-free path for the camera. The core of the algorithm follow the steps illustrated in Figure 9 </a:t>
            </a:r>
          </a:p>
          <a:p>
            <a:endParaRPr kumimoji="1" lang="zh-CN" altLang="en-US" dirty="0"/>
          </a:p>
        </p:txBody>
      </p:sp>
      <p:sp>
        <p:nvSpPr>
          <p:cNvPr id="6" name="文本框 5">
            <a:extLst>
              <a:ext uri="{FF2B5EF4-FFF2-40B4-BE49-F238E27FC236}">
                <a16:creationId xmlns:a16="http://schemas.microsoft.com/office/drawing/2014/main" id="{3308F04B-6165-6547-828C-78089D7C6019}"/>
              </a:ext>
            </a:extLst>
          </p:cNvPr>
          <p:cNvSpPr txBox="1"/>
          <p:nvPr/>
        </p:nvSpPr>
        <p:spPr>
          <a:xfrm>
            <a:off x="216569" y="6542087"/>
            <a:ext cx="7519737" cy="215444"/>
          </a:xfrm>
          <a:prstGeom prst="rect">
            <a:avLst/>
          </a:prstGeom>
          <a:noFill/>
        </p:spPr>
        <p:txBody>
          <a:bodyPr wrap="square" rtlCol="0">
            <a:spAutoFit/>
          </a:bodyPr>
          <a:lstStyle/>
          <a:p>
            <a:r>
              <a:rPr lang="en" altLang="zh-CN" sz="800" dirty="0"/>
              <a:t>[1] </a:t>
            </a:r>
            <a:r>
              <a:rPr lang="en" altLang="zh-CN" sz="800" dirty="0" err="1"/>
              <a:t>Karaman</a:t>
            </a:r>
            <a:r>
              <a:rPr lang="en" altLang="zh-CN" sz="800" dirty="0"/>
              <a:t>, </a:t>
            </a:r>
            <a:r>
              <a:rPr lang="en" altLang="zh-CN" sz="800" dirty="0" err="1"/>
              <a:t>Sertac</a:t>
            </a:r>
            <a:r>
              <a:rPr lang="en" altLang="zh-CN" sz="800" dirty="0"/>
              <a:t>, and Emilio </a:t>
            </a:r>
            <a:r>
              <a:rPr lang="en" altLang="zh-CN" sz="800" dirty="0" err="1"/>
              <a:t>Frazzoli</a:t>
            </a:r>
            <a:r>
              <a:rPr lang="en" altLang="zh-CN" sz="800" dirty="0"/>
              <a:t>. "Incremental sampling-based algorithms for optimal motion planning." Robotics Science and Systems VI 104 (2010).</a:t>
            </a:r>
            <a:endParaRPr kumimoji="1" lang="zh-CN" altLang="en-US" sz="800" dirty="0"/>
          </a:p>
        </p:txBody>
      </p:sp>
      <p:pic>
        <p:nvPicPr>
          <p:cNvPr id="7" name="图片 6">
            <a:extLst>
              <a:ext uri="{FF2B5EF4-FFF2-40B4-BE49-F238E27FC236}">
                <a16:creationId xmlns:a16="http://schemas.microsoft.com/office/drawing/2014/main" id="{EC4C39FB-69C1-F647-A04B-A2E2224E9B19}"/>
              </a:ext>
            </a:extLst>
          </p:cNvPr>
          <p:cNvPicPr>
            <a:picLocks noChangeAspect="1"/>
          </p:cNvPicPr>
          <p:nvPr/>
        </p:nvPicPr>
        <p:blipFill>
          <a:blip r:embed="rId3"/>
          <a:stretch>
            <a:fillRect/>
          </a:stretch>
        </p:blipFill>
        <p:spPr>
          <a:xfrm>
            <a:off x="4411640" y="1477963"/>
            <a:ext cx="4491728" cy="4518073"/>
          </a:xfrm>
          <a:prstGeom prst="rect">
            <a:avLst/>
          </a:prstGeom>
        </p:spPr>
      </p:pic>
      <p:sp>
        <p:nvSpPr>
          <p:cNvPr id="8" name="文本框 7">
            <a:extLst>
              <a:ext uri="{FF2B5EF4-FFF2-40B4-BE49-F238E27FC236}">
                <a16:creationId xmlns:a16="http://schemas.microsoft.com/office/drawing/2014/main" id="{1D2F989B-E047-C548-9DE2-524E1D576464}"/>
              </a:ext>
            </a:extLst>
          </p:cNvPr>
          <p:cNvSpPr txBox="1"/>
          <p:nvPr/>
        </p:nvSpPr>
        <p:spPr>
          <a:xfrm>
            <a:off x="5462335" y="6030534"/>
            <a:ext cx="3032048" cy="369332"/>
          </a:xfrm>
          <a:prstGeom prst="rect">
            <a:avLst/>
          </a:prstGeom>
          <a:noFill/>
        </p:spPr>
        <p:txBody>
          <a:bodyPr wrap="none" rtlCol="0">
            <a:spAutoFit/>
          </a:bodyPr>
          <a:lstStyle/>
          <a:p>
            <a:r>
              <a:rPr kumimoji="1" lang="en-US" altLang="zh-CN" dirty="0"/>
              <a:t>Figure 9: RRT* Pseudocode[1] </a:t>
            </a:r>
            <a:endParaRPr kumimoji="1" lang="zh-CN" altLang="en-US" dirty="0"/>
          </a:p>
        </p:txBody>
      </p:sp>
    </p:spTree>
    <p:extLst>
      <p:ext uri="{BB962C8B-B14F-4D97-AF65-F5344CB8AC3E}">
        <p14:creationId xmlns:p14="http://schemas.microsoft.com/office/powerpoint/2010/main" val="16880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8A1363D-725F-FA4C-918A-94F79C0BAF5C}"/>
              </a:ext>
            </a:extLst>
          </p:cNvPr>
          <p:cNvSpPr txBox="1"/>
          <p:nvPr/>
        </p:nvSpPr>
        <p:spPr>
          <a:xfrm>
            <a:off x="305008" y="6414085"/>
            <a:ext cx="5525932" cy="338554"/>
          </a:xfrm>
          <a:prstGeom prst="rect">
            <a:avLst/>
          </a:prstGeom>
          <a:noFill/>
        </p:spPr>
        <p:txBody>
          <a:bodyPr wrap="square" rtlCol="0">
            <a:spAutoFit/>
          </a:bodyPr>
          <a:lstStyle/>
          <a:p>
            <a:r>
              <a:rPr lang="en" altLang="zh-CN" sz="800" dirty="0"/>
              <a:t>[2] SAI VEMPRALA (2021). 2D/3D RRT* algorithm (https://</a:t>
            </a:r>
            <a:r>
              <a:rPr lang="en" altLang="zh-CN" sz="800" dirty="0" err="1"/>
              <a:t>www.mathworks.com</a:t>
            </a:r>
            <a:r>
              <a:rPr lang="en" altLang="zh-CN" sz="800" dirty="0"/>
              <a:t>/</a:t>
            </a:r>
            <a:r>
              <a:rPr lang="en" altLang="zh-CN" sz="800" dirty="0" err="1"/>
              <a:t>matlabcentral</a:t>
            </a:r>
            <a:r>
              <a:rPr lang="en" altLang="zh-CN" sz="800" dirty="0"/>
              <a:t>/</a:t>
            </a:r>
            <a:r>
              <a:rPr lang="en" altLang="zh-CN" sz="800" dirty="0" err="1"/>
              <a:t>fileexchange</a:t>
            </a:r>
            <a:r>
              <a:rPr lang="en" altLang="zh-CN" sz="800" dirty="0"/>
              <a:t>/60993-2d-3d-rrt-algorithm), MATLAB Central File Exchange. Retrieved December 1, 2021.</a:t>
            </a:r>
            <a:endParaRPr kumimoji="1" lang="zh-CN" altLang="en-US" sz="800" dirty="0"/>
          </a:p>
        </p:txBody>
      </p:sp>
      <p:sp>
        <p:nvSpPr>
          <p:cNvPr id="6" name="文本框 5">
            <a:extLst>
              <a:ext uri="{FF2B5EF4-FFF2-40B4-BE49-F238E27FC236}">
                <a16:creationId xmlns:a16="http://schemas.microsoft.com/office/drawing/2014/main" id="{774FB446-52CC-5243-BC79-6CF6EE9A4EB6}"/>
              </a:ext>
            </a:extLst>
          </p:cNvPr>
          <p:cNvSpPr txBox="1"/>
          <p:nvPr/>
        </p:nvSpPr>
        <p:spPr>
          <a:xfrm>
            <a:off x="4572000" y="5752360"/>
            <a:ext cx="3120213" cy="369332"/>
          </a:xfrm>
          <a:prstGeom prst="rect">
            <a:avLst/>
          </a:prstGeom>
          <a:noFill/>
        </p:spPr>
        <p:txBody>
          <a:bodyPr wrap="none" rtlCol="0">
            <a:spAutoFit/>
          </a:bodyPr>
          <a:lstStyle/>
          <a:p>
            <a:r>
              <a:rPr lang="en-US" altLang="zh-CN" dirty="0"/>
              <a:t>Video 3: RRT* planning process</a:t>
            </a:r>
            <a:endParaRPr kumimoji="1" lang="zh-CN" altLang="en-US" dirty="0"/>
          </a:p>
        </p:txBody>
      </p:sp>
      <p:sp>
        <p:nvSpPr>
          <p:cNvPr id="7" name="文本框 6">
            <a:extLst>
              <a:ext uri="{FF2B5EF4-FFF2-40B4-BE49-F238E27FC236}">
                <a16:creationId xmlns:a16="http://schemas.microsoft.com/office/drawing/2014/main" id="{DB9673A1-2E20-4140-A77D-6D8F7F24B22D}"/>
              </a:ext>
            </a:extLst>
          </p:cNvPr>
          <p:cNvSpPr txBox="1"/>
          <p:nvPr/>
        </p:nvSpPr>
        <p:spPr>
          <a:xfrm>
            <a:off x="669271" y="1606215"/>
            <a:ext cx="2643908" cy="1754326"/>
          </a:xfrm>
          <a:prstGeom prst="rect">
            <a:avLst/>
          </a:prstGeom>
          <a:noFill/>
        </p:spPr>
        <p:txBody>
          <a:bodyPr wrap="square" rtlCol="0">
            <a:spAutoFit/>
          </a:bodyPr>
          <a:lstStyle/>
          <a:p>
            <a:pPr algn="just"/>
            <a:r>
              <a:rPr kumimoji="1" lang="en-US" altLang="zh-CN" dirty="0"/>
              <a:t>The planning process is shown in video 3. The final result is obstacle-free. And the planning process also tries to find the path with shortest distance.</a:t>
            </a:r>
            <a:endParaRPr kumimoji="1" lang="zh-CN" altLang="en-US" dirty="0"/>
          </a:p>
        </p:txBody>
      </p:sp>
      <p:sp>
        <p:nvSpPr>
          <p:cNvPr id="8" name="标题 1">
            <a:extLst>
              <a:ext uri="{FF2B5EF4-FFF2-40B4-BE49-F238E27FC236}">
                <a16:creationId xmlns:a16="http://schemas.microsoft.com/office/drawing/2014/main" id="{CD667B60-E3DB-B04E-A9D4-F73EC9FFB8CB}"/>
              </a:ext>
            </a:extLst>
          </p:cNvPr>
          <p:cNvSpPr txBox="1">
            <a:spLocks/>
          </p:cNvSpPr>
          <p:nvPr/>
        </p:nvSpPr>
        <p:spPr>
          <a:xfrm>
            <a:off x="457198" y="315913"/>
            <a:ext cx="3068055"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RRT* Path Planning</a:t>
            </a:r>
            <a:br>
              <a:rPr kumimoji="1" lang="en-US" altLang="zh-CN" sz="2800" b="1" dirty="0"/>
            </a:br>
            <a:endParaRPr kumimoji="1" lang="zh-CN" altLang="en-US" sz="1200" b="1" dirty="0"/>
          </a:p>
        </p:txBody>
      </p:sp>
      <p:pic>
        <p:nvPicPr>
          <p:cNvPr id="10" name="内容占位符 9">
            <a:extLst>
              <a:ext uri="{FF2B5EF4-FFF2-40B4-BE49-F238E27FC236}">
                <a16:creationId xmlns:a16="http://schemas.microsoft.com/office/drawing/2014/main" id="{0BCF54C3-3723-1E4C-A58C-EFB3E97A873D}"/>
              </a:ext>
            </a:extLst>
          </p:cNvPr>
          <p:cNvPicPr>
            <a:picLocks noGrp="1" noChangeAspect="1"/>
          </p:cNvPicPr>
          <p:nvPr>
            <p:ph idx="1"/>
          </p:nvPr>
        </p:nvPicPr>
        <p:blipFill>
          <a:blip r:embed="rId2"/>
          <a:stretch>
            <a:fillRect/>
          </a:stretch>
        </p:blipFill>
        <p:spPr>
          <a:xfrm>
            <a:off x="3784786" y="2134717"/>
            <a:ext cx="4485406" cy="3093383"/>
          </a:xfrm>
        </p:spPr>
      </p:pic>
    </p:spTree>
    <p:extLst>
      <p:ext uri="{BB962C8B-B14F-4D97-AF65-F5344CB8AC3E}">
        <p14:creationId xmlns:p14="http://schemas.microsoft.com/office/powerpoint/2010/main" val="264634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254DAA3-858A-7C42-A862-6D654C744E9D}"/>
              </a:ext>
            </a:extLst>
          </p:cNvPr>
          <p:cNvSpPr txBox="1"/>
          <p:nvPr/>
        </p:nvSpPr>
        <p:spPr>
          <a:xfrm>
            <a:off x="4674702" y="5659020"/>
            <a:ext cx="3169009" cy="369332"/>
          </a:xfrm>
          <a:prstGeom prst="rect">
            <a:avLst/>
          </a:prstGeom>
          <a:noFill/>
        </p:spPr>
        <p:txBody>
          <a:bodyPr wrap="none" rtlCol="0">
            <a:spAutoFit/>
          </a:bodyPr>
          <a:lstStyle/>
          <a:p>
            <a:r>
              <a:rPr lang="en-US" altLang="zh-CN" dirty="0"/>
              <a:t>Video 4: planned path tracking  </a:t>
            </a:r>
            <a:endParaRPr kumimoji="1" lang="zh-CN" altLang="en-US" dirty="0"/>
          </a:p>
        </p:txBody>
      </p:sp>
      <p:sp>
        <p:nvSpPr>
          <p:cNvPr id="6" name="标题 1">
            <a:extLst>
              <a:ext uri="{FF2B5EF4-FFF2-40B4-BE49-F238E27FC236}">
                <a16:creationId xmlns:a16="http://schemas.microsoft.com/office/drawing/2014/main" id="{2B8A0E7F-A198-B34C-82DE-CB5A946D576A}"/>
              </a:ext>
            </a:extLst>
          </p:cNvPr>
          <p:cNvSpPr txBox="1">
            <a:spLocks/>
          </p:cNvSpPr>
          <p:nvPr/>
        </p:nvSpPr>
        <p:spPr>
          <a:xfrm>
            <a:off x="457198" y="315913"/>
            <a:ext cx="3068055"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RRT* Path Planning</a:t>
            </a:r>
            <a:br>
              <a:rPr kumimoji="1" lang="en-US" altLang="zh-CN" sz="2800" b="1" dirty="0"/>
            </a:br>
            <a:endParaRPr kumimoji="1" lang="zh-CN" altLang="en-US" sz="1200" b="1" dirty="0"/>
          </a:p>
        </p:txBody>
      </p:sp>
      <p:sp>
        <p:nvSpPr>
          <p:cNvPr id="7" name="文本框 6">
            <a:extLst>
              <a:ext uri="{FF2B5EF4-FFF2-40B4-BE49-F238E27FC236}">
                <a16:creationId xmlns:a16="http://schemas.microsoft.com/office/drawing/2014/main" id="{73258BEA-6391-FF48-82F3-45E2C54EC88A}"/>
              </a:ext>
            </a:extLst>
          </p:cNvPr>
          <p:cNvSpPr txBox="1"/>
          <p:nvPr/>
        </p:nvSpPr>
        <p:spPr>
          <a:xfrm>
            <a:off x="669271" y="1606215"/>
            <a:ext cx="2643908" cy="2308324"/>
          </a:xfrm>
          <a:prstGeom prst="rect">
            <a:avLst/>
          </a:prstGeom>
          <a:noFill/>
        </p:spPr>
        <p:txBody>
          <a:bodyPr wrap="square" rtlCol="0">
            <a:spAutoFit/>
          </a:bodyPr>
          <a:lstStyle/>
          <a:p>
            <a:pPr algn="just"/>
            <a:r>
              <a:rPr kumimoji="1" lang="en-US" altLang="zh-CN" dirty="0"/>
              <a:t>The moving of the PT camera follow the optimal path in video 3 is shown in video 4. As illustrated in the video  the FOV doesn’t collide with the artworks which are the red areas.</a:t>
            </a:r>
            <a:endParaRPr kumimoji="1" lang="zh-CN" altLang="en-US" dirty="0"/>
          </a:p>
        </p:txBody>
      </p:sp>
      <p:pic>
        <p:nvPicPr>
          <p:cNvPr id="9" name="内容占位符 8" descr="图表&#10;&#10;描述已自动生成">
            <a:extLst>
              <a:ext uri="{FF2B5EF4-FFF2-40B4-BE49-F238E27FC236}">
                <a16:creationId xmlns:a16="http://schemas.microsoft.com/office/drawing/2014/main" id="{C742DA08-58DD-0B48-88C3-2F4C034F179E}"/>
              </a:ext>
            </a:extLst>
          </p:cNvPr>
          <p:cNvPicPr>
            <a:picLocks noGrp="1" noChangeAspect="1"/>
          </p:cNvPicPr>
          <p:nvPr>
            <p:ph idx="1"/>
          </p:nvPr>
        </p:nvPicPr>
        <p:blipFill>
          <a:blip r:embed="rId2"/>
          <a:stretch>
            <a:fillRect/>
          </a:stretch>
        </p:blipFill>
        <p:spPr>
          <a:xfrm>
            <a:off x="3814022" y="2099886"/>
            <a:ext cx="4578974" cy="3157913"/>
          </a:xfrm>
        </p:spPr>
      </p:pic>
    </p:spTree>
    <p:extLst>
      <p:ext uri="{BB962C8B-B14F-4D97-AF65-F5344CB8AC3E}">
        <p14:creationId xmlns:p14="http://schemas.microsoft.com/office/powerpoint/2010/main" val="177630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EAF33-BC78-2B44-8602-81ECB2B3C7D1}"/>
              </a:ext>
            </a:extLst>
          </p:cNvPr>
          <p:cNvSpPr>
            <a:spLocks noGrp="1"/>
          </p:cNvSpPr>
          <p:nvPr>
            <p:ph type="title"/>
          </p:nvPr>
        </p:nvSpPr>
        <p:spPr>
          <a:xfrm>
            <a:off x="457198" y="315913"/>
            <a:ext cx="3008313" cy="1162050"/>
          </a:xfrm>
        </p:spPr>
        <p:txBody>
          <a:bodyPr anchor="b">
            <a:normAutofit/>
          </a:bodyPr>
          <a:lstStyle/>
          <a:p>
            <a:r>
              <a:rPr kumimoji="1" lang="en-US" altLang="zh-CN" sz="2800" dirty="0"/>
              <a:t>Tracking control</a:t>
            </a:r>
            <a:br>
              <a:rPr kumimoji="1" lang="en-US" altLang="zh-CN" sz="2800" dirty="0"/>
            </a:br>
            <a:r>
              <a:rPr kumimoji="1" lang="en-US" altLang="zh-CN" sz="1200" dirty="0"/>
              <a:t>(mentioned in the midterm project)</a:t>
            </a:r>
            <a:endParaRPr kumimoji="1" lang="zh-CN" altLang="en-US" sz="1200" dirty="0"/>
          </a:p>
        </p:txBody>
      </p:sp>
      <p:pic>
        <p:nvPicPr>
          <p:cNvPr id="4" name="内容占位符 4" descr="图示&#10;&#10;描述已自动生成">
            <a:extLst>
              <a:ext uri="{FF2B5EF4-FFF2-40B4-BE49-F238E27FC236}">
                <a16:creationId xmlns:a16="http://schemas.microsoft.com/office/drawing/2014/main" id="{6DE9A1D2-0102-5A44-832F-3F879B7BCAE4}"/>
              </a:ext>
            </a:extLst>
          </p:cNvPr>
          <p:cNvPicPr>
            <a:picLocks noChangeAspect="1"/>
          </p:cNvPicPr>
          <p:nvPr/>
        </p:nvPicPr>
        <p:blipFill>
          <a:blip r:embed="rId3"/>
          <a:stretch>
            <a:fillRect/>
          </a:stretch>
        </p:blipFill>
        <p:spPr>
          <a:xfrm>
            <a:off x="1831327" y="1477963"/>
            <a:ext cx="5481345" cy="3165475"/>
          </a:xfrm>
          <a:prstGeom prst="rect">
            <a:avLst/>
          </a:prstGeom>
          <a:noFill/>
        </p:spPr>
      </p:pic>
      <p:sp>
        <p:nvSpPr>
          <p:cNvPr id="3" name="内容占位符 2">
            <a:extLst>
              <a:ext uri="{FF2B5EF4-FFF2-40B4-BE49-F238E27FC236}">
                <a16:creationId xmlns:a16="http://schemas.microsoft.com/office/drawing/2014/main" id="{866B49B6-CFA4-B842-8338-59E1A2868680}"/>
              </a:ext>
            </a:extLst>
          </p:cNvPr>
          <p:cNvSpPr>
            <a:spLocks noGrp="1"/>
          </p:cNvSpPr>
          <p:nvPr>
            <p:ph type="body" sz="half" idx="2"/>
          </p:nvPr>
        </p:nvSpPr>
        <p:spPr>
          <a:xfrm>
            <a:off x="1132677" y="4643438"/>
            <a:ext cx="6878643" cy="4691063"/>
          </a:xfrm>
        </p:spPr>
        <p:txBody>
          <a:bodyPr>
            <a:normAutofit/>
          </a:bodyPr>
          <a:lstStyle/>
          <a:p>
            <a:pPr algn="just"/>
            <a:r>
              <a:rPr kumimoji="1" lang="en-US" altLang="zh-CN" sz="1800" dirty="0"/>
              <a:t>I Implement the feedback control to track a target. Dual PID controllers are used to control pan and tilt motor. In this project, the goal is to track the target. In other words, the camera will try to keep the target in the center of its field of view. A Matlab function is used to calculate the optimal pan and tilt angles such that the target is at the center of FOV. And another function is used to plot the target and FOV in the 3D workspace. </a:t>
            </a:r>
            <a:endParaRPr kumimoji="1" lang="zh-CN" altLang="en-US" sz="1800" dirty="0"/>
          </a:p>
        </p:txBody>
      </p:sp>
    </p:spTree>
    <p:extLst>
      <p:ext uri="{BB962C8B-B14F-4D97-AF65-F5344CB8AC3E}">
        <p14:creationId xmlns:p14="http://schemas.microsoft.com/office/powerpoint/2010/main" val="61517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9296CE-879E-2F42-A799-50276EAD2BF7}"/>
              </a:ext>
            </a:extLst>
          </p:cNvPr>
          <p:cNvSpPr>
            <a:spLocks noGrp="1"/>
          </p:cNvSpPr>
          <p:nvPr>
            <p:ph idx="1"/>
          </p:nvPr>
        </p:nvSpPr>
        <p:spPr/>
        <p:txBody>
          <a:bodyPr>
            <a:normAutofit/>
          </a:bodyPr>
          <a:lstStyle/>
          <a:p>
            <a:r>
              <a:rPr lang="en-US" altLang="zh-CN" sz="2400" dirty="0"/>
              <a:t>Scenario 1:</a:t>
            </a:r>
            <a:endParaRPr lang="zh-CN" altLang="en-US" sz="2400" dirty="0"/>
          </a:p>
        </p:txBody>
      </p:sp>
      <p:sp>
        <p:nvSpPr>
          <p:cNvPr id="8" name="文本框 7">
            <a:extLst>
              <a:ext uri="{FF2B5EF4-FFF2-40B4-BE49-F238E27FC236}">
                <a16:creationId xmlns:a16="http://schemas.microsoft.com/office/drawing/2014/main" id="{B232A6F4-7229-F54B-A740-2F1D005DABC9}"/>
              </a:ext>
            </a:extLst>
          </p:cNvPr>
          <p:cNvSpPr txBox="1"/>
          <p:nvPr/>
        </p:nvSpPr>
        <p:spPr>
          <a:xfrm>
            <a:off x="3804647" y="6104350"/>
            <a:ext cx="4652556" cy="369332"/>
          </a:xfrm>
          <a:prstGeom prst="rect">
            <a:avLst/>
          </a:prstGeom>
          <a:noFill/>
        </p:spPr>
        <p:txBody>
          <a:bodyPr wrap="none" rtlCol="0">
            <a:spAutoFit/>
          </a:bodyPr>
          <a:lstStyle/>
          <a:p>
            <a:r>
              <a:rPr lang="en-US" altLang="zh-CN" dirty="0"/>
              <a:t>Video 1: tracking</a:t>
            </a:r>
            <a:r>
              <a:rPr lang="zh-CN" altLang="en-US" dirty="0"/>
              <a:t> </a:t>
            </a:r>
            <a:r>
              <a:rPr lang="en-US" altLang="zh-CN" dirty="0"/>
              <a:t>uniform circular motion</a:t>
            </a:r>
            <a:r>
              <a:rPr lang="zh-CN" altLang="en-US" dirty="0"/>
              <a:t> </a:t>
            </a:r>
            <a:r>
              <a:rPr lang="en-US" altLang="zh-CN" dirty="0"/>
              <a:t>target</a:t>
            </a:r>
            <a:endParaRPr kumimoji="1" lang="zh-CN" altLang="en-US" dirty="0"/>
          </a:p>
        </p:txBody>
      </p:sp>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2" name="文本框 1">
            <a:extLst>
              <a:ext uri="{FF2B5EF4-FFF2-40B4-BE49-F238E27FC236}">
                <a16:creationId xmlns:a16="http://schemas.microsoft.com/office/drawing/2014/main" id="{32450D46-25E2-1A40-8B8B-1743DCDC5C93}"/>
              </a:ext>
            </a:extLst>
          </p:cNvPr>
          <p:cNvSpPr txBox="1"/>
          <p:nvPr/>
        </p:nvSpPr>
        <p:spPr>
          <a:xfrm>
            <a:off x="680911" y="2087426"/>
            <a:ext cx="2670428" cy="4524315"/>
          </a:xfrm>
          <a:prstGeom prst="rect">
            <a:avLst/>
          </a:prstGeom>
          <a:noFill/>
        </p:spPr>
        <p:txBody>
          <a:bodyPr wrap="square" rtlCol="0">
            <a:spAutoFit/>
          </a:bodyPr>
          <a:lstStyle/>
          <a:p>
            <a:pPr algn="just"/>
            <a:r>
              <a:rPr kumimoji="1" lang="en-US" altLang="zh-CN" dirty="0"/>
              <a:t>In the first scenario, the target moves in a uniform circular motion with the point (1,1) as the center of the circle. The angular velocity of the target is 0.5 rad/s. The duration of the scenario is 8 seconds. Video 1 shows the field of view and the target location during the process. The target is shown by red point, the FOV is shown as the blue quadrilateral on the button surface.</a:t>
            </a:r>
            <a:endParaRPr kumimoji="1" lang="zh-CN" altLang="en-US" dirty="0"/>
          </a:p>
        </p:txBody>
      </p:sp>
      <p:pic>
        <p:nvPicPr>
          <p:cNvPr id="3" name="scenario11" descr="scenario11">
            <a:hlinkClick r:id="" action="ppaction://media"/>
            <a:extLst>
              <a:ext uri="{FF2B5EF4-FFF2-40B4-BE49-F238E27FC236}">
                <a16:creationId xmlns:a16="http://schemas.microsoft.com/office/drawing/2014/main" id="{545BA351-00AF-A244-92D6-8BE1210F4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58042" y="2370221"/>
            <a:ext cx="5017200" cy="3386610"/>
          </a:xfrm>
          <a:prstGeom prst="rect">
            <a:avLst/>
          </a:prstGeom>
        </p:spPr>
      </p:pic>
    </p:spTree>
    <p:extLst>
      <p:ext uri="{BB962C8B-B14F-4D97-AF65-F5344CB8AC3E}">
        <p14:creationId xmlns:p14="http://schemas.microsoft.com/office/powerpoint/2010/main" val="17104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00E02FB-B111-1743-BBF7-4359EE2A425E}"/>
              </a:ext>
            </a:extLst>
          </p:cNvPr>
          <p:cNvPicPr>
            <a:picLocks noGrp="1" noChangeAspect="1"/>
          </p:cNvPicPr>
          <p:nvPr>
            <p:ph idx="1"/>
          </p:nvPr>
        </p:nvPicPr>
        <p:blipFill>
          <a:blip r:embed="rId2"/>
          <a:stretch>
            <a:fillRect/>
          </a:stretch>
        </p:blipFill>
        <p:spPr>
          <a:xfrm>
            <a:off x="3075902" y="1414381"/>
            <a:ext cx="5782694" cy="4711782"/>
          </a:xfrm>
        </p:spPr>
      </p:pic>
      <p:sp>
        <p:nvSpPr>
          <p:cNvPr id="4" name="内容占位符 3">
            <a:extLst>
              <a:ext uri="{FF2B5EF4-FFF2-40B4-BE49-F238E27FC236}">
                <a16:creationId xmlns:a16="http://schemas.microsoft.com/office/drawing/2014/main" id="{7DE6C6D1-EE77-434F-BD8B-FC09A8E18170}"/>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a:t>Scenario 1:</a:t>
            </a:r>
            <a:endParaRPr lang="zh-CN" altLang="en-US" sz="2400" dirty="0"/>
          </a:p>
        </p:txBody>
      </p:sp>
      <p:sp>
        <p:nvSpPr>
          <p:cNvPr id="6" name="标题 1">
            <a:extLst>
              <a:ext uri="{FF2B5EF4-FFF2-40B4-BE49-F238E27FC236}">
                <a16:creationId xmlns:a16="http://schemas.microsoft.com/office/drawing/2014/main" id="{22B20836-5F87-3B43-A1BA-64B18EE9B874}"/>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3" name="文本框 2">
            <a:extLst>
              <a:ext uri="{FF2B5EF4-FFF2-40B4-BE49-F238E27FC236}">
                <a16:creationId xmlns:a16="http://schemas.microsoft.com/office/drawing/2014/main" id="{36C25D7C-26CB-EB40-AB50-CB28A1C4D2E9}"/>
              </a:ext>
            </a:extLst>
          </p:cNvPr>
          <p:cNvSpPr txBox="1"/>
          <p:nvPr/>
        </p:nvSpPr>
        <p:spPr>
          <a:xfrm>
            <a:off x="3820379" y="6127316"/>
            <a:ext cx="4293740" cy="369332"/>
          </a:xfrm>
          <a:prstGeom prst="rect">
            <a:avLst/>
          </a:prstGeom>
          <a:noFill/>
        </p:spPr>
        <p:txBody>
          <a:bodyPr wrap="none" rtlCol="0">
            <a:spAutoFit/>
          </a:bodyPr>
          <a:lstStyle/>
          <a:p>
            <a:r>
              <a:rPr kumimoji="1" lang="en-US" altLang="zh-CN" dirty="0"/>
              <a:t>Figure 1: FOV and target at every time point</a:t>
            </a:r>
            <a:endParaRPr kumimoji="1" lang="zh-CN" altLang="en-US" dirty="0"/>
          </a:p>
        </p:txBody>
      </p:sp>
      <p:sp>
        <p:nvSpPr>
          <p:cNvPr id="7" name="文本框 6">
            <a:extLst>
              <a:ext uri="{FF2B5EF4-FFF2-40B4-BE49-F238E27FC236}">
                <a16:creationId xmlns:a16="http://schemas.microsoft.com/office/drawing/2014/main" id="{C4059421-851C-C848-9A53-08B39BF76C7C}"/>
              </a:ext>
            </a:extLst>
          </p:cNvPr>
          <p:cNvSpPr txBox="1"/>
          <p:nvPr/>
        </p:nvSpPr>
        <p:spPr>
          <a:xfrm>
            <a:off x="457198" y="2249331"/>
            <a:ext cx="2900027" cy="4247317"/>
          </a:xfrm>
          <a:prstGeom prst="rect">
            <a:avLst/>
          </a:prstGeom>
          <a:noFill/>
        </p:spPr>
        <p:txBody>
          <a:bodyPr wrap="square" rtlCol="0">
            <a:spAutoFit/>
          </a:bodyPr>
          <a:lstStyle/>
          <a:p>
            <a:pPr algn="just"/>
            <a:r>
              <a:rPr kumimoji="1" lang="en-US" altLang="zh-CN" dirty="0"/>
              <a:t>To clearly illustrate the moving process of FOV and target, I constructed a model where x and y axis represent the location of FOV and target on the bottom. The z axis represent the time of that frame. In other words, while cutting the 3D model perpendicular to the z-axis, we can intuitively see the FOV and target at a certain time point. The FOV and target movement is shown in Figure 1. </a:t>
            </a:r>
            <a:endParaRPr kumimoji="1" lang="zh-CN" altLang="en-US" dirty="0"/>
          </a:p>
        </p:txBody>
      </p:sp>
    </p:spTree>
    <p:extLst>
      <p:ext uri="{BB962C8B-B14F-4D97-AF65-F5344CB8AC3E}">
        <p14:creationId xmlns:p14="http://schemas.microsoft.com/office/powerpoint/2010/main" val="1729385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9296CE-879E-2F42-A799-50276EAD2BF7}"/>
              </a:ext>
            </a:extLst>
          </p:cNvPr>
          <p:cNvSpPr>
            <a:spLocks noGrp="1"/>
          </p:cNvSpPr>
          <p:nvPr>
            <p:ph idx="1"/>
          </p:nvPr>
        </p:nvSpPr>
        <p:spPr/>
        <p:txBody>
          <a:bodyPr>
            <a:normAutofit/>
          </a:bodyPr>
          <a:lstStyle/>
          <a:p>
            <a:r>
              <a:rPr lang="en-US" altLang="zh-CN" sz="2400" dirty="0"/>
              <a:t>Results</a:t>
            </a:r>
            <a:r>
              <a:rPr lang="zh-CN" altLang="en-US" sz="2400" dirty="0"/>
              <a:t> </a:t>
            </a:r>
            <a:r>
              <a:rPr lang="en-US" altLang="zh-CN" sz="2400" dirty="0"/>
              <a:t>of</a:t>
            </a:r>
            <a:r>
              <a:rPr lang="zh-CN" altLang="en-US" sz="2400" dirty="0"/>
              <a:t> </a:t>
            </a:r>
            <a:r>
              <a:rPr lang="en-US" altLang="zh-CN" sz="2400" dirty="0"/>
              <a:t>scenario 1:</a:t>
            </a:r>
            <a:endParaRPr lang="zh-CN" altLang="en-US" sz="2400" dirty="0"/>
          </a:p>
        </p:txBody>
      </p:sp>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pic>
        <p:nvPicPr>
          <p:cNvPr id="3" name="图片 2" descr="图表, 折线图&#10;&#10;描述已自动生成">
            <a:extLst>
              <a:ext uri="{FF2B5EF4-FFF2-40B4-BE49-F238E27FC236}">
                <a16:creationId xmlns:a16="http://schemas.microsoft.com/office/drawing/2014/main" id="{72B51CAD-F25F-5E43-B71F-4DEB68D64530}"/>
              </a:ext>
            </a:extLst>
          </p:cNvPr>
          <p:cNvPicPr>
            <a:picLocks noChangeAspect="1"/>
          </p:cNvPicPr>
          <p:nvPr/>
        </p:nvPicPr>
        <p:blipFill>
          <a:blip r:embed="rId2"/>
          <a:stretch>
            <a:fillRect/>
          </a:stretch>
        </p:blipFill>
        <p:spPr>
          <a:xfrm>
            <a:off x="5167981" y="3445919"/>
            <a:ext cx="3635056" cy="2570504"/>
          </a:xfrm>
          <a:prstGeom prst="rect">
            <a:avLst/>
          </a:prstGeom>
        </p:spPr>
      </p:pic>
      <p:pic>
        <p:nvPicPr>
          <p:cNvPr id="6" name="图片 5" descr="图表, 折线图&#10;&#10;描述已自动生成">
            <a:extLst>
              <a:ext uri="{FF2B5EF4-FFF2-40B4-BE49-F238E27FC236}">
                <a16:creationId xmlns:a16="http://schemas.microsoft.com/office/drawing/2014/main" id="{A1CA6804-9153-3641-A1D7-FA5ABD00EB53}"/>
              </a:ext>
            </a:extLst>
          </p:cNvPr>
          <p:cNvPicPr>
            <a:picLocks noChangeAspect="1"/>
          </p:cNvPicPr>
          <p:nvPr/>
        </p:nvPicPr>
        <p:blipFill>
          <a:blip r:embed="rId3"/>
          <a:stretch>
            <a:fillRect/>
          </a:stretch>
        </p:blipFill>
        <p:spPr>
          <a:xfrm>
            <a:off x="1173996" y="3462853"/>
            <a:ext cx="3635057" cy="2570504"/>
          </a:xfrm>
          <a:prstGeom prst="rect">
            <a:avLst/>
          </a:prstGeom>
        </p:spPr>
      </p:pic>
      <p:sp>
        <p:nvSpPr>
          <p:cNvPr id="10" name="文本框 9">
            <a:extLst>
              <a:ext uri="{FF2B5EF4-FFF2-40B4-BE49-F238E27FC236}">
                <a16:creationId xmlns:a16="http://schemas.microsoft.com/office/drawing/2014/main" id="{670DE6F9-7280-9E48-9D93-A284182260C7}"/>
              </a:ext>
            </a:extLst>
          </p:cNvPr>
          <p:cNvSpPr txBox="1"/>
          <p:nvPr/>
        </p:nvSpPr>
        <p:spPr>
          <a:xfrm>
            <a:off x="1561100" y="6025073"/>
            <a:ext cx="2860848" cy="369332"/>
          </a:xfrm>
          <a:prstGeom prst="rect">
            <a:avLst/>
          </a:prstGeom>
          <a:noFill/>
        </p:spPr>
        <p:txBody>
          <a:bodyPr wrap="none" rtlCol="0">
            <a:spAutoFit/>
          </a:bodyPr>
          <a:lstStyle/>
          <a:p>
            <a:r>
              <a:rPr kumimoji="1" lang="en-US" altLang="zh-CN" dirty="0"/>
              <a:t>Figure 2: States in scenario 1</a:t>
            </a:r>
            <a:endParaRPr kumimoji="1" lang="zh-CN" altLang="en-US" dirty="0"/>
          </a:p>
        </p:txBody>
      </p:sp>
      <p:sp>
        <p:nvSpPr>
          <p:cNvPr id="11" name="文本框 10">
            <a:extLst>
              <a:ext uri="{FF2B5EF4-FFF2-40B4-BE49-F238E27FC236}">
                <a16:creationId xmlns:a16="http://schemas.microsoft.com/office/drawing/2014/main" id="{BBAFA686-CF90-0044-A985-890BA16DCA3B}"/>
              </a:ext>
            </a:extLst>
          </p:cNvPr>
          <p:cNvSpPr txBox="1"/>
          <p:nvPr/>
        </p:nvSpPr>
        <p:spPr>
          <a:xfrm>
            <a:off x="5525848" y="6025073"/>
            <a:ext cx="2852576" cy="369332"/>
          </a:xfrm>
          <a:prstGeom prst="rect">
            <a:avLst/>
          </a:prstGeom>
          <a:noFill/>
        </p:spPr>
        <p:txBody>
          <a:bodyPr wrap="none" rtlCol="0">
            <a:spAutoFit/>
          </a:bodyPr>
          <a:lstStyle/>
          <a:p>
            <a:r>
              <a:rPr kumimoji="1" lang="en-US" altLang="zh-CN" dirty="0"/>
              <a:t>Figure 3: errors in scenario 1</a:t>
            </a:r>
            <a:endParaRPr kumimoji="1" lang="zh-CN" altLang="en-US" dirty="0"/>
          </a:p>
        </p:txBody>
      </p:sp>
      <p:sp>
        <p:nvSpPr>
          <p:cNvPr id="2" name="文本框 1">
            <a:extLst>
              <a:ext uri="{FF2B5EF4-FFF2-40B4-BE49-F238E27FC236}">
                <a16:creationId xmlns:a16="http://schemas.microsoft.com/office/drawing/2014/main" id="{CD8AF752-A0E0-3A4D-A27F-DE3B1D85E178}"/>
              </a:ext>
            </a:extLst>
          </p:cNvPr>
          <p:cNvSpPr txBox="1"/>
          <p:nvPr/>
        </p:nvSpPr>
        <p:spPr>
          <a:xfrm>
            <a:off x="914400" y="1968591"/>
            <a:ext cx="7888637" cy="1477328"/>
          </a:xfrm>
          <a:prstGeom prst="rect">
            <a:avLst/>
          </a:prstGeom>
          <a:noFill/>
        </p:spPr>
        <p:txBody>
          <a:bodyPr wrap="square" rtlCol="0">
            <a:spAutoFit/>
          </a:bodyPr>
          <a:lstStyle/>
          <a:p>
            <a:pPr algn="just"/>
            <a:r>
              <a:rPr kumimoji="1" lang="en" altLang="zh-CN" dirty="0"/>
              <a:t>Figure 2 shows the states during the process. Since the target moves in a uniform circular motion around the camera, the tilt angle during the process doesn't change. Due to the characteristics of the PID controller, there is a delay of the tilt angular movement at the beginning. Figure 3 illustrates the error between current pan and tilt angle and the desired angles to capture the target in the center of FOV.</a:t>
            </a:r>
            <a:endParaRPr kumimoji="1" lang="zh-CN" altLang="en-US" dirty="0"/>
          </a:p>
        </p:txBody>
      </p:sp>
    </p:spTree>
    <p:extLst>
      <p:ext uri="{BB962C8B-B14F-4D97-AF65-F5344CB8AC3E}">
        <p14:creationId xmlns:p14="http://schemas.microsoft.com/office/powerpoint/2010/main" val="308005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11" name="文本框 10">
            <a:extLst>
              <a:ext uri="{FF2B5EF4-FFF2-40B4-BE49-F238E27FC236}">
                <a16:creationId xmlns:a16="http://schemas.microsoft.com/office/drawing/2014/main" id="{BBAFA686-CF90-0044-A985-890BA16DCA3B}"/>
              </a:ext>
            </a:extLst>
          </p:cNvPr>
          <p:cNvSpPr txBox="1"/>
          <p:nvPr/>
        </p:nvSpPr>
        <p:spPr>
          <a:xfrm>
            <a:off x="2975428" y="5756831"/>
            <a:ext cx="5711372" cy="369332"/>
          </a:xfrm>
          <a:prstGeom prst="rect">
            <a:avLst/>
          </a:prstGeom>
          <a:noFill/>
        </p:spPr>
        <p:txBody>
          <a:bodyPr wrap="none" rtlCol="0">
            <a:spAutoFit/>
          </a:bodyPr>
          <a:lstStyle/>
          <a:p>
            <a:r>
              <a:rPr kumimoji="1" lang="en-US" altLang="zh-CN" dirty="0"/>
              <a:t>Figure 4: angular velocity of pan and tilt angle in scenario 1</a:t>
            </a:r>
            <a:endParaRPr kumimoji="1" lang="zh-CN" altLang="en-US" dirty="0"/>
          </a:p>
        </p:txBody>
      </p:sp>
      <p:pic>
        <p:nvPicPr>
          <p:cNvPr id="5" name="图片 4" descr="图表, 折线图&#10;&#10;描述已自动生成">
            <a:extLst>
              <a:ext uri="{FF2B5EF4-FFF2-40B4-BE49-F238E27FC236}">
                <a16:creationId xmlns:a16="http://schemas.microsoft.com/office/drawing/2014/main" id="{B31DB581-FAB9-7844-BBE3-FFFDD81DA5F8}"/>
              </a:ext>
            </a:extLst>
          </p:cNvPr>
          <p:cNvPicPr>
            <a:picLocks noChangeAspect="1"/>
          </p:cNvPicPr>
          <p:nvPr/>
        </p:nvPicPr>
        <p:blipFill>
          <a:blip r:embed="rId2"/>
          <a:stretch>
            <a:fillRect/>
          </a:stretch>
        </p:blipFill>
        <p:spPr>
          <a:xfrm>
            <a:off x="3465511" y="2424742"/>
            <a:ext cx="4634946" cy="3277568"/>
          </a:xfrm>
          <a:prstGeom prst="rect">
            <a:avLst/>
          </a:prstGeom>
        </p:spPr>
      </p:pic>
      <p:sp>
        <p:nvSpPr>
          <p:cNvPr id="9" name="内容占位符 3">
            <a:extLst>
              <a:ext uri="{FF2B5EF4-FFF2-40B4-BE49-F238E27FC236}">
                <a16:creationId xmlns:a16="http://schemas.microsoft.com/office/drawing/2014/main" id="{88D888ED-BCFD-764B-8204-2ED5DE0B4704}"/>
              </a:ext>
            </a:extLst>
          </p:cNvPr>
          <p:cNvSpPr>
            <a:spLocks noGrp="1"/>
          </p:cNvSpPr>
          <p:nvPr>
            <p:ph idx="1"/>
          </p:nvPr>
        </p:nvSpPr>
        <p:spPr>
          <a:xfrm>
            <a:off x="457200" y="1600200"/>
            <a:ext cx="8229600" cy="4525963"/>
          </a:xfrm>
        </p:spPr>
        <p:txBody>
          <a:bodyPr>
            <a:normAutofit/>
          </a:bodyPr>
          <a:lstStyle/>
          <a:p>
            <a:r>
              <a:rPr lang="en-US" altLang="zh-CN" sz="2400" dirty="0"/>
              <a:t>Results</a:t>
            </a:r>
            <a:r>
              <a:rPr lang="zh-CN" altLang="en-US" sz="2400" dirty="0"/>
              <a:t> </a:t>
            </a:r>
            <a:r>
              <a:rPr lang="en-US" altLang="zh-CN" sz="2400" dirty="0"/>
              <a:t>of</a:t>
            </a:r>
            <a:r>
              <a:rPr lang="zh-CN" altLang="en-US" sz="2400" dirty="0"/>
              <a:t> </a:t>
            </a:r>
            <a:r>
              <a:rPr lang="en-US" altLang="zh-CN" sz="2400" dirty="0"/>
              <a:t>scenario 1:</a:t>
            </a:r>
            <a:endParaRPr lang="zh-CN" altLang="en-US" sz="2400" dirty="0"/>
          </a:p>
        </p:txBody>
      </p:sp>
      <p:sp>
        <p:nvSpPr>
          <p:cNvPr id="6" name="文本框 5">
            <a:extLst>
              <a:ext uri="{FF2B5EF4-FFF2-40B4-BE49-F238E27FC236}">
                <a16:creationId xmlns:a16="http://schemas.microsoft.com/office/drawing/2014/main" id="{25862EF4-EBEF-5A4B-9BCF-8ADF14992344}"/>
              </a:ext>
            </a:extLst>
          </p:cNvPr>
          <p:cNvSpPr txBox="1"/>
          <p:nvPr/>
        </p:nvSpPr>
        <p:spPr>
          <a:xfrm>
            <a:off x="809744" y="2385853"/>
            <a:ext cx="2165684" cy="1477328"/>
          </a:xfrm>
          <a:prstGeom prst="rect">
            <a:avLst/>
          </a:prstGeom>
          <a:noFill/>
        </p:spPr>
        <p:txBody>
          <a:bodyPr wrap="square" rtlCol="0">
            <a:spAutoFit/>
          </a:bodyPr>
          <a:lstStyle/>
          <a:p>
            <a:pPr algn="just"/>
            <a:r>
              <a:rPr kumimoji="1" lang="en" altLang="zh-CN" dirty="0"/>
              <a:t>The angular speed of pan and tilt angle is shown in figure 4 (in rad/s). It is within the constrain. </a:t>
            </a:r>
            <a:endParaRPr kumimoji="1" lang="zh-CN" altLang="en-US" dirty="0"/>
          </a:p>
        </p:txBody>
      </p:sp>
    </p:spTree>
    <p:extLst>
      <p:ext uri="{BB962C8B-B14F-4D97-AF65-F5344CB8AC3E}">
        <p14:creationId xmlns:p14="http://schemas.microsoft.com/office/powerpoint/2010/main" val="272594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9296CE-879E-2F42-A799-50276EAD2BF7}"/>
              </a:ext>
            </a:extLst>
          </p:cNvPr>
          <p:cNvSpPr>
            <a:spLocks noGrp="1"/>
          </p:cNvSpPr>
          <p:nvPr>
            <p:ph idx="1"/>
          </p:nvPr>
        </p:nvSpPr>
        <p:spPr/>
        <p:txBody>
          <a:bodyPr>
            <a:normAutofit/>
          </a:bodyPr>
          <a:lstStyle/>
          <a:p>
            <a:r>
              <a:rPr lang="en-US" altLang="zh-CN" sz="2400" dirty="0"/>
              <a:t>Scenario 2:</a:t>
            </a:r>
            <a:endParaRPr lang="zh-CN" altLang="en-US" sz="2400" dirty="0"/>
          </a:p>
        </p:txBody>
      </p:sp>
      <p:sp>
        <p:nvSpPr>
          <p:cNvPr id="8" name="文本框 7">
            <a:extLst>
              <a:ext uri="{FF2B5EF4-FFF2-40B4-BE49-F238E27FC236}">
                <a16:creationId xmlns:a16="http://schemas.microsoft.com/office/drawing/2014/main" id="{B232A6F4-7229-F54B-A740-2F1D005DABC9}"/>
              </a:ext>
            </a:extLst>
          </p:cNvPr>
          <p:cNvSpPr txBox="1"/>
          <p:nvPr/>
        </p:nvSpPr>
        <p:spPr>
          <a:xfrm>
            <a:off x="3804647" y="6104350"/>
            <a:ext cx="4670574" cy="369332"/>
          </a:xfrm>
          <a:prstGeom prst="rect">
            <a:avLst/>
          </a:prstGeom>
          <a:noFill/>
        </p:spPr>
        <p:txBody>
          <a:bodyPr wrap="none" rtlCol="0">
            <a:spAutoFit/>
          </a:bodyPr>
          <a:lstStyle/>
          <a:p>
            <a:r>
              <a:rPr lang="en-US" altLang="zh-CN" dirty="0"/>
              <a:t>Video 2: tracking</a:t>
            </a:r>
            <a:r>
              <a:rPr lang="zh-CN" altLang="en-US" dirty="0"/>
              <a:t> </a:t>
            </a:r>
            <a:r>
              <a:rPr lang="en-US" altLang="zh-CN" dirty="0"/>
              <a:t>uniform straight motion</a:t>
            </a:r>
            <a:r>
              <a:rPr lang="zh-CN" altLang="en-US" dirty="0"/>
              <a:t> </a:t>
            </a:r>
            <a:r>
              <a:rPr lang="en-US" altLang="zh-CN" dirty="0"/>
              <a:t>target</a:t>
            </a:r>
            <a:endParaRPr kumimoji="1" lang="zh-CN" altLang="en-US" dirty="0"/>
          </a:p>
        </p:txBody>
      </p:sp>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2" name="文本框 1">
            <a:extLst>
              <a:ext uri="{FF2B5EF4-FFF2-40B4-BE49-F238E27FC236}">
                <a16:creationId xmlns:a16="http://schemas.microsoft.com/office/drawing/2014/main" id="{32450D46-25E2-1A40-8B8B-1743DCDC5C93}"/>
              </a:ext>
            </a:extLst>
          </p:cNvPr>
          <p:cNvSpPr txBox="1"/>
          <p:nvPr/>
        </p:nvSpPr>
        <p:spPr>
          <a:xfrm>
            <a:off x="680911" y="2087426"/>
            <a:ext cx="2670428" cy="4247317"/>
          </a:xfrm>
          <a:prstGeom prst="rect">
            <a:avLst/>
          </a:prstGeom>
          <a:noFill/>
        </p:spPr>
        <p:txBody>
          <a:bodyPr wrap="square" rtlCol="0">
            <a:spAutoFit/>
          </a:bodyPr>
          <a:lstStyle/>
          <a:p>
            <a:pPr algn="just"/>
            <a:r>
              <a:rPr kumimoji="1" lang="en-US" altLang="zh-CN" dirty="0"/>
              <a:t>In the second scenario, The target moves along the y-axis with uniform linear motion parallel to the Y axis. The speed of the target is 0.2 m/s. The duration of the scenario is 8 seconds. Video 2 shows the field of view and the target location during the process. The target is shown by red point, the FOV is shown as the blue quadrilateral on the button surface.</a:t>
            </a:r>
            <a:endParaRPr kumimoji="1" lang="zh-CN" altLang="en-US" dirty="0"/>
          </a:p>
        </p:txBody>
      </p:sp>
      <p:pic>
        <p:nvPicPr>
          <p:cNvPr id="9" name="scenario2" descr="scenario2">
            <a:hlinkClick r:id="" action="ppaction://media"/>
            <a:extLst>
              <a:ext uri="{FF2B5EF4-FFF2-40B4-BE49-F238E27FC236}">
                <a16:creationId xmlns:a16="http://schemas.microsoft.com/office/drawing/2014/main" id="{39A6E9AB-C356-BC42-91CB-FEBAA38E06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2631" y="2099458"/>
            <a:ext cx="5456588" cy="3463209"/>
          </a:xfrm>
          <a:prstGeom prst="rect">
            <a:avLst/>
          </a:prstGeom>
        </p:spPr>
      </p:pic>
    </p:spTree>
    <p:extLst>
      <p:ext uri="{BB962C8B-B14F-4D97-AF65-F5344CB8AC3E}">
        <p14:creationId xmlns:p14="http://schemas.microsoft.com/office/powerpoint/2010/main" val="257759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00E02FB-B111-1743-BBF7-4359EE2A425E}"/>
              </a:ext>
            </a:extLst>
          </p:cNvPr>
          <p:cNvPicPr>
            <a:picLocks noGrp="1" noChangeAspect="1"/>
          </p:cNvPicPr>
          <p:nvPr>
            <p:ph idx="1"/>
          </p:nvPr>
        </p:nvPicPr>
        <p:blipFill>
          <a:blip r:embed="rId2"/>
          <a:srcRect/>
          <a:stretch/>
        </p:blipFill>
        <p:spPr>
          <a:xfrm>
            <a:off x="3075902" y="1593730"/>
            <a:ext cx="5782694" cy="4353083"/>
          </a:xfrm>
        </p:spPr>
      </p:pic>
      <p:sp>
        <p:nvSpPr>
          <p:cNvPr id="4" name="内容占位符 3">
            <a:extLst>
              <a:ext uri="{FF2B5EF4-FFF2-40B4-BE49-F238E27FC236}">
                <a16:creationId xmlns:a16="http://schemas.microsoft.com/office/drawing/2014/main" id="{7DE6C6D1-EE77-434F-BD8B-FC09A8E18170}"/>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400" dirty="0"/>
              <a:t>Scenario 2:</a:t>
            </a:r>
            <a:endParaRPr lang="zh-CN" altLang="en-US" sz="2400" dirty="0"/>
          </a:p>
        </p:txBody>
      </p:sp>
      <p:sp>
        <p:nvSpPr>
          <p:cNvPr id="6" name="标题 1">
            <a:extLst>
              <a:ext uri="{FF2B5EF4-FFF2-40B4-BE49-F238E27FC236}">
                <a16:creationId xmlns:a16="http://schemas.microsoft.com/office/drawing/2014/main" id="{22B20836-5F87-3B43-A1BA-64B18EE9B874}"/>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sp>
        <p:nvSpPr>
          <p:cNvPr id="3" name="文本框 2">
            <a:extLst>
              <a:ext uri="{FF2B5EF4-FFF2-40B4-BE49-F238E27FC236}">
                <a16:creationId xmlns:a16="http://schemas.microsoft.com/office/drawing/2014/main" id="{36C25D7C-26CB-EB40-AB50-CB28A1C4D2E9}"/>
              </a:ext>
            </a:extLst>
          </p:cNvPr>
          <p:cNvSpPr txBox="1"/>
          <p:nvPr/>
        </p:nvSpPr>
        <p:spPr>
          <a:xfrm>
            <a:off x="3820379" y="6127316"/>
            <a:ext cx="4293740" cy="369332"/>
          </a:xfrm>
          <a:prstGeom prst="rect">
            <a:avLst/>
          </a:prstGeom>
          <a:noFill/>
        </p:spPr>
        <p:txBody>
          <a:bodyPr wrap="none" rtlCol="0">
            <a:spAutoFit/>
          </a:bodyPr>
          <a:lstStyle/>
          <a:p>
            <a:r>
              <a:rPr kumimoji="1" lang="en-US" altLang="zh-CN" dirty="0"/>
              <a:t>Figure 5: FOV and target at every time point</a:t>
            </a:r>
            <a:endParaRPr kumimoji="1" lang="zh-CN" altLang="en-US" dirty="0"/>
          </a:p>
        </p:txBody>
      </p:sp>
      <p:sp>
        <p:nvSpPr>
          <p:cNvPr id="7" name="文本框 6">
            <a:extLst>
              <a:ext uri="{FF2B5EF4-FFF2-40B4-BE49-F238E27FC236}">
                <a16:creationId xmlns:a16="http://schemas.microsoft.com/office/drawing/2014/main" id="{C4059421-851C-C848-9A53-08B39BF76C7C}"/>
              </a:ext>
            </a:extLst>
          </p:cNvPr>
          <p:cNvSpPr txBox="1"/>
          <p:nvPr/>
        </p:nvSpPr>
        <p:spPr>
          <a:xfrm>
            <a:off x="782053" y="2249331"/>
            <a:ext cx="2122053" cy="1754326"/>
          </a:xfrm>
          <a:prstGeom prst="rect">
            <a:avLst/>
          </a:prstGeom>
          <a:noFill/>
        </p:spPr>
        <p:txBody>
          <a:bodyPr wrap="square" rtlCol="0">
            <a:spAutoFit/>
          </a:bodyPr>
          <a:lstStyle/>
          <a:p>
            <a:pPr algn="just"/>
            <a:r>
              <a:rPr kumimoji="1" lang="en-US" altLang="zh-CN" dirty="0"/>
              <a:t>Using the same method as Figure1. The FOV and target movement at every time point is shown in Figure 5</a:t>
            </a:r>
            <a:endParaRPr kumimoji="1" lang="zh-CN" altLang="en-US" dirty="0"/>
          </a:p>
        </p:txBody>
      </p:sp>
    </p:spTree>
    <p:extLst>
      <p:ext uri="{BB962C8B-B14F-4D97-AF65-F5344CB8AC3E}">
        <p14:creationId xmlns:p14="http://schemas.microsoft.com/office/powerpoint/2010/main" val="408513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9296CE-879E-2F42-A799-50276EAD2BF7}"/>
              </a:ext>
            </a:extLst>
          </p:cNvPr>
          <p:cNvSpPr>
            <a:spLocks noGrp="1"/>
          </p:cNvSpPr>
          <p:nvPr>
            <p:ph idx="1"/>
          </p:nvPr>
        </p:nvSpPr>
        <p:spPr/>
        <p:txBody>
          <a:bodyPr>
            <a:normAutofit/>
          </a:bodyPr>
          <a:lstStyle/>
          <a:p>
            <a:r>
              <a:rPr lang="en-US" altLang="zh-CN" sz="2400" dirty="0"/>
              <a:t>Results</a:t>
            </a:r>
            <a:r>
              <a:rPr lang="zh-CN" altLang="en-US" sz="2400" dirty="0"/>
              <a:t> </a:t>
            </a:r>
            <a:r>
              <a:rPr lang="en-US" altLang="zh-CN" sz="2400" dirty="0"/>
              <a:t>of</a:t>
            </a:r>
            <a:r>
              <a:rPr lang="zh-CN" altLang="en-US" sz="2400" dirty="0"/>
              <a:t> </a:t>
            </a:r>
            <a:r>
              <a:rPr lang="en-US" altLang="zh-CN" sz="2400" dirty="0"/>
              <a:t>scenario 2:</a:t>
            </a:r>
            <a:endParaRPr lang="zh-CN" altLang="en-US" sz="2400" dirty="0"/>
          </a:p>
        </p:txBody>
      </p:sp>
      <p:sp>
        <p:nvSpPr>
          <p:cNvPr id="13" name="标题 1">
            <a:extLst>
              <a:ext uri="{FF2B5EF4-FFF2-40B4-BE49-F238E27FC236}">
                <a16:creationId xmlns:a16="http://schemas.microsoft.com/office/drawing/2014/main" id="{BD96ED85-5D2F-E341-A5A0-8A2EA52D0CAE}"/>
              </a:ext>
            </a:extLst>
          </p:cNvPr>
          <p:cNvSpPr txBox="1">
            <a:spLocks/>
          </p:cNvSpPr>
          <p:nvPr/>
        </p:nvSpPr>
        <p:spPr>
          <a:xfrm>
            <a:off x="457198" y="315913"/>
            <a:ext cx="3008313" cy="1162050"/>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2800" b="1" dirty="0"/>
              <a:t>Tracking control</a:t>
            </a:r>
            <a:br>
              <a:rPr kumimoji="1" lang="en-US" altLang="zh-CN" sz="2800" b="1" dirty="0"/>
            </a:br>
            <a:r>
              <a:rPr kumimoji="1" lang="en-US" altLang="zh-CN" sz="1200" b="1" dirty="0"/>
              <a:t>(mentioned in the midterm project)</a:t>
            </a:r>
            <a:endParaRPr kumimoji="1" lang="zh-CN" altLang="en-US" sz="1200" b="1" dirty="0"/>
          </a:p>
        </p:txBody>
      </p:sp>
      <p:pic>
        <p:nvPicPr>
          <p:cNvPr id="3" name="图片 2">
            <a:extLst>
              <a:ext uri="{FF2B5EF4-FFF2-40B4-BE49-F238E27FC236}">
                <a16:creationId xmlns:a16="http://schemas.microsoft.com/office/drawing/2014/main" id="{72B51CAD-F25F-5E43-B71F-4DEB68D64530}"/>
              </a:ext>
            </a:extLst>
          </p:cNvPr>
          <p:cNvPicPr>
            <a:picLocks noChangeAspect="1"/>
          </p:cNvPicPr>
          <p:nvPr/>
        </p:nvPicPr>
        <p:blipFill>
          <a:blip r:embed="rId3"/>
          <a:srcRect/>
          <a:stretch/>
        </p:blipFill>
        <p:spPr>
          <a:xfrm>
            <a:off x="5175390" y="3445919"/>
            <a:ext cx="3620238" cy="2570504"/>
          </a:xfrm>
          <a:prstGeom prst="rect">
            <a:avLst/>
          </a:prstGeom>
        </p:spPr>
      </p:pic>
      <p:pic>
        <p:nvPicPr>
          <p:cNvPr id="6" name="图片 5">
            <a:extLst>
              <a:ext uri="{FF2B5EF4-FFF2-40B4-BE49-F238E27FC236}">
                <a16:creationId xmlns:a16="http://schemas.microsoft.com/office/drawing/2014/main" id="{A1CA6804-9153-3641-A1D7-FA5ABD00EB53}"/>
              </a:ext>
            </a:extLst>
          </p:cNvPr>
          <p:cNvPicPr>
            <a:picLocks noChangeAspect="1"/>
          </p:cNvPicPr>
          <p:nvPr/>
        </p:nvPicPr>
        <p:blipFill>
          <a:blip r:embed="rId4"/>
          <a:srcRect/>
          <a:stretch/>
        </p:blipFill>
        <p:spPr>
          <a:xfrm>
            <a:off x="1181405" y="3462853"/>
            <a:ext cx="3620238" cy="2570504"/>
          </a:xfrm>
          <a:prstGeom prst="rect">
            <a:avLst/>
          </a:prstGeom>
        </p:spPr>
      </p:pic>
      <p:sp>
        <p:nvSpPr>
          <p:cNvPr id="10" name="文本框 9">
            <a:extLst>
              <a:ext uri="{FF2B5EF4-FFF2-40B4-BE49-F238E27FC236}">
                <a16:creationId xmlns:a16="http://schemas.microsoft.com/office/drawing/2014/main" id="{670DE6F9-7280-9E48-9D93-A284182260C7}"/>
              </a:ext>
            </a:extLst>
          </p:cNvPr>
          <p:cNvSpPr txBox="1"/>
          <p:nvPr/>
        </p:nvSpPr>
        <p:spPr>
          <a:xfrm>
            <a:off x="1561100" y="6025073"/>
            <a:ext cx="2860848" cy="369332"/>
          </a:xfrm>
          <a:prstGeom prst="rect">
            <a:avLst/>
          </a:prstGeom>
          <a:noFill/>
        </p:spPr>
        <p:txBody>
          <a:bodyPr wrap="none" rtlCol="0">
            <a:spAutoFit/>
          </a:bodyPr>
          <a:lstStyle/>
          <a:p>
            <a:r>
              <a:rPr kumimoji="1" lang="en-US" altLang="zh-CN" dirty="0"/>
              <a:t>Figure 6: States in scenario 2</a:t>
            </a:r>
            <a:endParaRPr kumimoji="1" lang="zh-CN" altLang="en-US" dirty="0"/>
          </a:p>
        </p:txBody>
      </p:sp>
      <p:sp>
        <p:nvSpPr>
          <p:cNvPr id="11" name="文本框 10">
            <a:extLst>
              <a:ext uri="{FF2B5EF4-FFF2-40B4-BE49-F238E27FC236}">
                <a16:creationId xmlns:a16="http://schemas.microsoft.com/office/drawing/2014/main" id="{BBAFA686-CF90-0044-A985-890BA16DCA3B}"/>
              </a:ext>
            </a:extLst>
          </p:cNvPr>
          <p:cNvSpPr txBox="1"/>
          <p:nvPr/>
        </p:nvSpPr>
        <p:spPr>
          <a:xfrm>
            <a:off x="5525848" y="6025073"/>
            <a:ext cx="2852576" cy="369332"/>
          </a:xfrm>
          <a:prstGeom prst="rect">
            <a:avLst/>
          </a:prstGeom>
          <a:noFill/>
        </p:spPr>
        <p:txBody>
          <a:bodyPr wrap="none" rtlCol="0">
            <a:spAutoFit/>
          </a:bodyPr>
          <a:lstStyle/>
          <a:p>
            <a:r>
              <a:rPr kumimoji="1" lang="en-US" altLang="zh-CN" dirty="0"/>
              <a:t>Figure 7: errors in scenario 2</a:t>
            </a:r>
            <a:endParaRPr kumimoji="1" lang="zh-CN" altLang="en-US" dirty="0"/>
          </a:p>
        </p:txBody>
      </p:sp>
      <p:sp>
        <p:nvSpPr>
          <p:cNvPr id="2" name="文本框 1">
            <a:extLst>
              <a:ext uri="{FF2B5EF4-FFF2-40B4-BE49-F238E27FC236}">
                <a16:creationId xmlns:a16="http://schemas.microsoft.com/office/drawing/2014/main" id="{CD8AF752-A0E0-3A4D-A27F-DE3B1D85E178}"/>
              </a:ext>
            </a:extLst>
          </p:cNvPr>
          <p:cNvSpPr txBox="1"/>
          <p:nvPr/>
        </p:nvSpPr>
        <p:spPr>
          <a:xfrm>
            <a:off x="914400" y="1968591"/>
            <a:ext cx="8049126" cy="1200329"/>
          </a:xfrm>
          <a:prstGeom prst="rect">
            <a:avLst/>
          </a:prstGeom>
          <a:noFill/>
        </p:spPr>
        <p:txBody>
          <a:bodyPr wrap="square" rtlCol="0">
            <a:spAutoFit/>
          </a:bodyPr>
          <a:lstStyle/>
          <a:p>
            <a:pPr algn="just"/>
            <a:r>
              <a:rPr kumimoji="1" lang="en" altLang="zh-CN" dirty="0"/>
              <a:t>Figure 6 shows the states during the process. The pan and tilt angle should change over time in this scenario. Figure 7 illustrates the error between current pan and tilt angle and the desired angles to capture the target in the center of FOV. The error is affordable during both scenarios</a:t>
            </a:r>
            <a:endParaRPr kumimoji="1" lang="zh-CN" altLang="en-US" dirty="0"/>
          </a:p>
        </p:txBody>
      </p:sp>
    </p:spTree>
    <p:extLst>
      <p:ext uri="{BB962C8B-B14F-4D97-AF65-F5344CB8AC3E}">
        <p14:creationId xmlns:p14="http://schemas.microsoft.com/office/powerpoint/2010/main" val="17193872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3794</TotalTime>
  <Words>1370</Words>
  <Application>Microsoft Macintosh PowerPoint</Application>
  <PresentationFormat>全屏显示(4:3)</PresentationFormat>
  <Paragraphs>82</Paragraphs>
  <Slides>18</Slides>
  <Notes>5</Notes>
  <HiddenSlides>0</HiddenSlides>
  <MMClips>2</MMClips>
  <ScaleCrop>false</ScaleCrop>
  <HeadingPairs>
    <vt:vector size="6" baseType="variant">
      <vt:variant>
        <vt:lpstr>已用的字体</vt:lpstr>
      </vt:variant>
      <vt:variant>
        <vt:i4>4</vt:i4>
      </vt:variant>
      <vt:variant>
        <vt:lpstr>主题</vt:lpstr>
      </vt:variant>
      <vt:variant>
        <vt:i4>8</vt:i4>
      </vt:variant>
      <vt:variant>
        <vt:lpstr>幻灯片标题</vt:lpstr>
      </vt:variant>
      <vt:variant>
        <vt:i4>18</vt:i4>
      </vt:variant>
    </vt:vector>
  </HeadingPairs>
  <TitlesOfParts>
    <vt:vector size="30" baseType="lpstr">
      <vt:lpstr>等线</vt:lpstr>
      <vt:lpstr>Arial</vt:lpstr>
      <vt:lpstr>Calibri</vt:lpstr>
      <vt:lpstr>Cambria Math</vt:lpstr>
      <vt:lpstr>Custom Design</vt:lpstr>
      <vt:lpstr>7_Custom Design</vt:lpstr>
      <vt:lpstr>3_Custom Design</vt:lpstr>
      <vt:lpstr>4_Custom Design</vt:lpstr>
      <vt:lpstr>5_Custom Design</vt:lpstr>
      <vt:lpstr>6_Custom Design</vt:lpstr>
      <vt:lpstr>1_Custom Design</vt:lpstr>
      <vt:lpstr>2_Custom Design</vt:lpstr>
      <vt:lpstr>MAE 5810: Robot perception Final Project </vt:lpstr>
      <vt:lpstr>Tracking control (mentioned in the midterm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Cornell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LiLynn Graves</dc:creator>
  <cp:lastModifiedBy>Haiyang Yu</cp:lastModifiedBy>
  <cp:revision>34</cp:revision>
  <cp:lastPrinted>2015-10-05T16:17:26Z</cp:lastPrinted>
  <dcterms:created xsi:type="dcterms:W3CDTF">2014-05-23T13:19:35Z</dcterms:created>
  <dcterms:modified xsi:type="dcterms:W3CDTF">2021-12-23T17:16:15Z</dcterms:modified>
</cp:coreProperties>
</file>